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0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259" r:id="rId13"/>
    <p:sldId id="318" r:id="rId14"/>
    <p:sldId id="274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36" r:id="rId23"/>
    <p:sldId id="326" r:id="rId24"/>
    <p:sldId id="327" r:id="rId25"/>
    <p:sldId id="335" r:id="rId26"/>
    <p:sldId id="330" r:id="rId27"/>
    <p:sldId id="331" r:id="rId28"/>
    <p:sldId id="332" r:id="rId29"/>
    <p:sldId id="333" r:id="rId30"/>
    <p:sldId id="334" r:id="rId31"/>
    <p:sldId id="268" r:id="rId32"/>
    <p:sldId id="262" r:id="rId33"/>
    <p:sldId id="276" r:id="rId34"/>
    <p:sldId id="275" r:id="rId35"/>
    <p:sldId id="263" r:id="rId36"/>
    <p:sldId id="277" r:id="rId37"/>
    <p:sldId id="278" r:id="rId38"/>
    <p:sldId id="269" r:id="rId39"/>
    <p:sldId id="294" r:id="rId40"/>
    <p:sldId id="272" r:id="rId41"/>
    <p:sldId id="279" r:id="rId42"/>
    <p:sldId id="280" r:id="rId43"/>
    <p:sldId id="281" r:id="rId44"/>
    <p:sldId id="306" r:id="rId45"/>
    <p:sldId id="282" r:id="rId46"/>
    <p:sldId id="283" r:id="rId47"/>
    <p:sldId id="284" r:id="rId48"/>
    <p:sldId id="285" r:id="rId49"/>
    <p:sldId id="286" r:id="rId50"/>
    <p:sldId id="287" r:id="rId51"/>
    <p:sldId id="289" r:id="rId52"/>
    <p:sldId id="290" r:id="rId53"/>
    <p:sldId id="291" r:id="rId54"/>
    <p:sldId id="309" r:id="rId55"/>
    <p:sldId id="310" r:id="rId56"/>
    <p:sldId id="292" r:id="rId57"/>
    <p:sldId id="296" r:id="rId58"/>
    <p:sldId id="297" r:id="rId59"/>
    <p:sldId id="307" r:id="rId60"/>
    <p:sldId id="298" r:id="rId61"/>
    <p:sldId id="337" r:id="rId62"/>
    <p:sldId id="304" r:id="rId63"/>
    <p:sldId id="311" r:id="rId64"/>
    <p:sldId id="312" r:id="rId65"/>
    <p:sldId id="315" r:id="rId66"/>
    <p:sldId id="313" r:id="rId67"/>
    <p:sldId id="316" r:id="rId68"/>
    <p:sldId id="301" r:id="rId69"/>
    <p:sldId id="293" r:id="rId70"/>
    <p:sldId id="299" r:id="rId71"/>
    <p:sldId id="295" r:id="rId72"/>
    <p:sldId id="270" r:id="rId73"/>
    <p:sldId id="300" r:id="rId74"/>
    <p:sldId id="302" r:id="rId75"/>
    <p:sldId id="303" r:id="rId76"/>
    <p:sldId id="308" r:id="rId77"/>
    <p:sldId id="314" r:id="rId78"/>
    <p:sldId id="271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5"/>
    <p:restoredTop sz="94597"/>
  </p:normalViewPr>
  <p:slideViewPr>
    <p:cSldViewPr snapToGrid="0" snapToObjects="1">
      <p:cViewPr varScale="1">
        <p:scale>
          <a:sx n="121" d="100"/>
          <a:sy n="121" d="100"/>
        </p:scale>
        <p:origin x="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17-Dec-19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17-Dec-19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Prof.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Skip Class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acceptable that a student skips 1-2 classes</a:t>
            </a:r>
          </a:p>
          <a:p>
            <a:r>
              <a:rPr lang="en-US" dirty="0" smtClean="0"/>
              <a:t>You are supposed to attend, although no strict checks</a:t>
            </a:r>
          </a:p>
          <a:p>
            <a:r>
              <a:rPr lang="en-US" dirty="0" smtClean="0"/>
              <a:t>If you skip too many classes, it is </a:t>
            </a:r>
            <a:r>
              <a:rPr lang="en-US" b="1" dirty="0" smtClean="0"/>
              <a:t>YOUR</a:t>
            </a:r>
            <a:r>
              <a:rPr lang="en-US" dirty="0" smtClean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Enterprise Edition (</a:t>
            </a:r>
            <a:r>
              <a:rPr lang="en-US" b="1" dirty="0" smtClean="0"/>
              <a:t>JEE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Data layer (JPA/JTA)</a:t>
            </a:r>
          </a:p>
          <a:p>
            <a:pPr lvl="1"/>
            <a:r>
              <a:rPr lang="en-US" dirty="0" smtClean="0"/>
              <a:t>Business logic layer (EJB)</a:t>
            </a:r>
          </a:p>
          <a:p>
            <a:pPr lvl="1"/>
            <a:r>
              <a:rPr lang="en-US" dirty="0" smtClean="0"/>
              <a:t>Front-end layer (JSF)</a:t>
            </a:r>
          </a:p>
          <a:p>
            <a:r>
              <a:rPr lang="en-US" b="1" dirty="0" err="1" smtClean="0"/>
              <a:t>SpringBoot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Testing: </a:t>
            </a:r>
            <a:r>
              <a:rPr lang="en-US" b="1" dirty="0" smtClean="0"/>
              <a:t>Selenium</a:t>
            </a:r>
          </a:p>
          <a:p>
            <a:r>
              <a:rPr lang="en-US" dirty="0" smtClean="0"/>
              <a:t>Deployment: </a:t>
            </a:r>
            <a:r>
              <a:rPr lang="en-US" b="1" dirty="0" smtClean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 smtClean="0"/>
              <a:t>One of the most popular and used programming language</a:t>
            </a:r>
          </a:p>
          <a:p>
            <a:r>
              <a:rPr lang="en-US" dirty="0" smtClean="0"/>
              <a:t>The main language for </a:t>
            </a:r>
            <a:r>
              <a:rPr lang="en-US" i="1" dirty="0" smtClean="0"/>
              <a:t>enterprise backend</a:t>
            </a:r>
            <a:r>
              <a:rPr lang="en-US" dirty="0" smtClean="0"/>
              <a:t> development</a:t>
            </a:r>
          </a:p>
          <a:p>
            <a:r>
              <a:rPr lang="en-US" i="1" dirty="0" smtClean="0"/>
              <a:t>C#</a:t>
            </a:r>
            <a:r>
              <a:rPr lang="en-US" dirty="0" smtClean="0"/>
              <a:t> in </a:t>
            </a:r>
            <a:r>
              <a:rPr lang="en-US" i="1" dirty="0" err="1" smtClean="0"/>
              <a:t>.Net</a:t>
            </a:r>
            <a:r>
              <a:rPr lang="en-US" dirty="0" smtClean="0"/>
              <a:t> is currently a very good alternative</a:t>
            </a:r>
          </a:p>
          <a:p>
            <a:pPr lvl="1"/>
            <a:r>
              <a:rPr lang="en-US" dirty="0" smtClean="0"/>
              <a:t>many concepts we will learn do apply as well to C#/</a:t>
            </a:r>
            <a:r>
              <a:rPr lang="en-US" dirty="0" err="1" smtClean="0"/>
              <a:t>.Net</a:t>
            </a:r>
            <a:r>
              <a:rPr lang="en-US" dirty="0" smtClean="0"/>
              <a:t>, although of course with different syntax/libraries/frameworks</a:t>
            </a:r>
          </a:p>
          <a:p>
            <a:r>
              <a:rPr lang="en-US" dirty="0" smtClean="0"/>
              <a:t>Need for </a:t>
            </a:r>
            <a:r>
              <a:rPr lang="en-US" i="1" dirty="0" smtClean="0"/>
              <a:t>good, strongly-type languages</a:t>
            </a:r>
          </a:p>
          <a:p>
            <a:pPr lvl="1"/>
            <a:r>
              <a:rPr lang="en-US" dirty="0" smtClean="0"/>
              <a:t>and so </a:t>
            </a:r>
            <a:r>
              <a:rPr lang="en-US" b="1" dirty="0" smtClean="0"/>
              <a:t>no</a:t>
            </a:r>
            <a:r>
              <a:rPr lang="en-US" dirty="0" smtClean="0"/>
              <a:t> JavaScript, Python, Ruby,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vs JEE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JEE</a:t>
            </a:r>
            <a:r>
              <a:rPr lang="en-US" dirty="0" smtClean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 smtClean="0"/>
              <a:t>now it is just a framework like any other</a:t>
            </a:r>
          </a:p>
          <a:p>
            <a:r>
              <a:rPr lang="en-US" b="1" dirty="0" smtClean="0"/>
              <a:t>Spring</a:t>
            </a:r>
            <a:r>
              <a:rPr lang="en-US" dirty="0" smtClean="0"/>
              <a:t> is a different framework made by Pivotal that builds on top the foundations of JEE</a:t>
            </a:r>
          </a:p>
          <a:p>
            <a:r>
              <a:rPr lang="en-US" dirty="0" smtClean="0"/>
              <a:t>As of now, Spring is more </a:t>
            </a:r>
            <a:r>
              <a:rPr lang="en-US" i="1" dirty="0" smtClean="0"/>
              <a:t>widely</a:t>
            </a:r>
            <a:r>
              <a:rPr lang="en-US" dirty="0" smtClean="0"/>
              <a:t> used, and also a </a:t>
            </a:r>
            <a:r>
              <a:rPr lang="en-US" i="1" dirty="0" smtClean="0"/>
              <a:t>much more pleasant framework to work with</a:t>
            </a:r>
          </a:p>
          <a:p>
            <a:r>
              <a:rPr lang="en-US" dirty="0" smtClean="0"/>
              <a:t>But you cannot really appreciate </a:t>
            </a:r>
            <a:r>
              <a:rPr lang="en-US" i="1" dirty="0" err="1" smtClean="0"/>
              <a:t>SpringBoot</a:t>
            </a:r>
            <a:r>
              <a:rPr lang="en-US" dirty="0" smtClean="0"/>
              <a:t> until you have gone through the blood, sweat and tears of debugging an EJB test using </a:t>
            </a:r>
            <a:r>
              <a:rPr lang="en-US" i="1" dirty="0" err="1" smtClean="0"/>
              <a:t>Arquillian</a:t>
            </a:r>
            <a:r>
              <a:rPr lang="en-US" dirty="0" smtClean="0"/>
              <a:t> to deploy to a </a:t>
            </a:r>
            <a:r>
              <a:rPr lang="en-US" i="1" dirty="0" err="1" smtClean="0"/>
              <a:t>WildFly</a:t>
            </a:r>
            <a:r>
              <a:rPr lang="en-US" dirty="0" smtClean="0"/>
              <a:t> container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build a full web application, week by week</a:t>
            </a:r>
          </a:p>
          <a:p>
            <a:r>
              <a:rPr lang="en-US" dirty="0" smtClean="0"/>
              <a:t>Access to database</a:t>
            </a:r>
          </a:p>
          <a:p>
            <a:r>
              <a:rPr lang="en-US" dirty="0" smtClean="0"/>
              <a:t>Server-side HTML rendering (JSF)</a:t>
            </a:r>
          </a:p>
          <a:p>
            <a:r>
              <a:rPr lang="en-US" dirty="0" smtClean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 smtClean="0"/>
              <a:t>intro/exercises/quiz-game/part-11/frontend/</a:t>
            </a:r>
            <a:r>
              <a:rPr lang="en-US" i="1" dirty="0" err="1" smtClean="0"/>
              <a:t>src</a:t>
            </a:r>
            <a:r>
              <a:rPr lang="en-US" i="1" dirty="0" smtClean="0"/>
              <a:t>/test/java/org/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/intro/exercises/</a:t>
            </a:r>
            <a:r>
              <a:rPr lang="en-US" i="1" dirty="0" err="1" smtClean="0"/>
              <a:t>quizgame</a:t>
            </a:r>
            <a:r>
              <a:rPr lang="en-US" i="1" dirty="0" smtClean="0"/>
              <a:t>/LocalApplicationRunner.java</a:t>
            </a:r>
          </a:p>
          <a:p>
            <a:r>
              <a:rPr lang="en-US" i="1" dirty="0" smtClean="0"/>
              <a:t>localhost:8080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Development…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 smtClean="0"/>
              <a:t>In this course, </a:t>
            </a:r>
            <a:r>
              <a:rPr lang="en-US" b="1" dirty="0" smtClean="0"/>
              <a:t>STRONG</a:t>
            </a:r>
            <a:r>
              <a:rPr lang="en-US" dirty="0" smtClean="0"/>
              <a:t> emphasis on </a:t>
            </a:r>
            <a:r>
              <a:rPr lang="en-US" b="1" dirty="0" smtClean="0"/>
              <a:t>TESTING</a:t>
            </a:r>
            <a:r>
              <a:rPr lang="en-US" dirty="0" smtClean="0"/>
              <a:t> and </a:t>
            </a:r>
            <a:r>
              <a:rPr lang="en-US" b="1" dirty="0" smtClean="0"/>
              <a:t>SECURITY</a:t>
            </a:r>
          </a:p>
          <a:p>
            <a:r>
              <a:rPr lang="en-US" i="1" dirty="0" smtClean="0"/>
              <a:t>But why???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 smtClean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</a:t>
            </a:r>
            <a:r>
              <a:rPr lang="en-US" altLang="en-US" dirty="0" smtClean="0"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</a:t>
            </a:r>
            <a:r>
              <a:rPr lang="en-US" altLang="en-US" sz="4800" dirty="0" smtClean="0"/>
              <a:t>software bug </a:t>
            </a:r>
            <a:r>
              <a:rPr lang="en-US" altLang="en-US" sz="4800" dirty="0"/>
              <a:t>in braking </a:t>
            </a:r>
            <a:r>
              <a:rPr lang="en-US" altLang="en-US" sz="4800" dirty="0" smtClean="0"/>
              <a:t>system,</a:t>
            </a:r>
            <a:br>
              <a:rPr lang="en-US" altLang="en-US" sz="4800" dirty="0" smtClean="0"/>
            </a:br>
            <a:r>
              <a:rPr lang="en-US" altLang="en-US" sz="4800" dirty="0"/>
              <a:t>recalled </a:t>
            </a:r>
            <a:r>
              <a:rPr lang="en-US" altLang="en-US" sz="4800" dirty="0" smtClean="0"/>
              <a:t>436,000 vehicles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2 and 4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r>
              <a:rPr lang="en-US" dirty="0" smtClean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F5D1-05E6-3849-B849-7B9B8DDF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2" y="1825625"/>
            <a:ext cx="11138338" cy="136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2019</a:t>
            </a:r>
            <a:r>
              <a:rPr lang="en-US" sz="4000" dirty="0"/>
              <a:t>, </a:t>
            </a:r>
            <a:r>
              <a:rPr lang="en-US" sz="4000" dirty="0" smtClean="0"/>
              <a:t>a Boeing </a:t>
            </a:r>
            <a:r>
              <a:rPr lang="en-US" sz="4000" dirty="0"/>
              <a:t>737 Max </a:t>
            </a:r>
            <a:r>
              <a:rPr lang="en-US" sz="4000" b="1" dirty="0"/>
              <a:t>crashed</a:t>
            </a:r>
            <a:r>
              <a:rPr lang="en-US" sz="4000" dirty="0"/>
              <a:t> due to </a:t>
            </a:r>
            <a:r>
              <a:rPr lang="en-US" sz="4000" b="1" dirty="0"/>
              <a:t>software problems</a:t>
            </a:r>
            <a:r>
              <a:rPr lang="en-US" sz="4000" dirty="0"/>
              <a:t>; all </a:t>
            </a:r>
            <a:r>
              <a:rPr lang="en-US" sz="4000" b="1" dirty="0"/>
              <a:t>157 people on board died</a:t>
            </a:r>
            <a:r>
              <a:rPr lang="en-US" sz="4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E5E14-8689-1C4E-B22F-B24EF78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7" y="4268647"/>
            <a:ext cx="5720674" cy="17853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39043-4772-994F-8E09-CE73E219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D6BB-6641-4CED-AC63-957751EEE1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8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Security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79" y="1825625"/>
            <a:ext cx="11222421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Those in previous slides were “</a:t>
            </a:r>
            <a:r>
              <a:rPr lang="en-US" sz="3600" i="1" dirty="0" smtClean="0"/>
              <a:t>functional</a:t>
            </a:r>
            <a:r>
              <a:rPr lang="en-US" sz="3600" dirty="0" smtClean="0"/>
              <a:t>” bugs</a:t>
            </a:r>
          </a:p>
          <a:p>
            <a:r>
              <a:rPr lang="en-US" sz="3600" dirty="0" smtClean="0"/>
              <a:t>But security holes in enterprise applications are bugs as well</a:t>
            </a:r>
          </a:p>
          <a:p>
            <a:r>
              <a:rPr lang="en-US" sz="3600" dirty="0" smtClean="0"/>
              <a:t>Not only need to know about best practices in security and different kinds of attacks, but also how to </a:t>
            </a:r>
            <a:r>
              <a:rPr lang="en-US" sz="3600" i="1" dirty="0" smtClean="0"/>
              <a:t>protect</a:t>
            </a:r>
            <a:r>
              <a:rPr lang="en-US" sz="3600" dirty="0" smtClean="0"/>
              <a:t> your apps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repository: </a:t>
            </a:r>
            <a:r>
              <a:rPr lang="en-US" dirty="0" smtClean="0">
                <a:hlinkClick r:id="rId2"/>
              </a:rPr>
              <a:t>https://github.com/arcuri82/testing_security_development_enterprise_systems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Module “</a:t>
            </a:r>
            <a:r>
              <a:rPr lang="en-US" b="1" dirty="0" smtClean="0"/>
              <a:t>intro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Note: pull often, as material can get updated throughout the course</a:t>
            </a:r>
          </a:p>
          <a:p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Enterprise Edition (JEE)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 smtClean="0"/>
              <a:t>It is a set of specifications of libraries for developing enterprise applications</a:t>
            </a:r>
          </a:p>
          <a:p>
            <a:r>
              <a:rPr lang="en-US" dirty="0" smtClean="0"/>
              <a:t>Think about it as a set of “interfaces”, with different possible implementations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Hibernate</a:t>
            </a:r>
            <a:r>
              <a:rPr lang="en-US" dirty="0" smtClean="0"/>
              <a:t> and </a:t>
            </a:r>
            <a:r>
              <a:rPr lang="en-US" i="1" dirty="0" err="1" smtClean="0"/>
              <a:t>EclipseLink</a:t>
            </a:r>
            <a:r>
              <a:rPr lang="en-US" dirty="0" smtClean="0"/>
              <a:t> are two different implementations for the JPA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 smtClean="0"/>
              <a:t>1998: </a:t>
            </a:r>
            <a:r>
              <a:rPr lang="en-US" dirty="0"/>
              <a:t>JPE (Java Platform for the Enterprise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At Sun Microsystems, developer of Java</a:t>
            </a:r>
          </a:p>
          <a:p>
            <a:r>
              <a:rPr lang="en-US" dirty="0" smtClean="0"/>
              <a:t>2009: Oracle buys Sun</a:t>
            </a:r>
          </a:p>
          <a:p>
            <a:r>
              <a:rPr lang="en-US" dirty="0" smtClean="0"/>
              <a:t>2013: Java </a:t>
            </a:r>
            <a:r>
              <a:rPr lang="en-US" dirty="0"/>
              <a:t>EE 7 </a:t>
            </a:r>
          </a:p>
          <a:p>
            <a:r>
              <a:rPr lang="en-US" dirty="0" smtClean="0"/>
              <a:t>2017: Java EE 8 </a:t>
            </a:r>
          </a:p>
          <a:p>
            <a:r>
              <a:rPr lang="en-US" dirty="0" smtClean="0"/>
              <a:t>2017: Oracle gives EE to the Eclipse Foundation</a:t>
            </a:r>
          </a:p>
          <a:p>
            <a:pPr lvl="1"/>
            <a:r>
              <a:rPr lang="en-US" dirty="0" smtClean="0"/>
              <a:t>now it is called “</a:t>
            </a:r>
            <a:r>
              <a:rPr lang="en-US" i="1" dirty="0" smtClean="0"/>
              <a:t>Jakarta EE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EE Specs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JPA</a:t>
            </a:r>
            <a:r>
              <a:rPr lang="en-US" dirty="0" smtClean="0"/>
              <a:t>: Java Persistence API</a:t>
            </a:r>
          </a:p>
          <a:p>
            <a:pPr lvl="1"/>
            <a:r>
              <a:rPr lang="en-US" dirty="0" smtClean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</a:t>
            </a:r>
            <a:r>
              <a:rPr lang="en-US" dirty="0" smtClean="0"/>
              <a:t>data</a:t>
            </a:r>
          </a:p>
          <a:p>
            <a:r>
              <a:rPr lang="en-US" b="1" dirty="0" smtClean="0"/>
              <a:t>EJB</a:t>
            </a:r>
            <a:r>
              <a:rPr lang="en-US" dirty="0" smtClean="0"/>
              <a:t>: Enterprise Java Beans</a:t>
            </a:r>
          </a:p>
          <a:p>
            <a:pPr lvl="1"/>
            <a:r>
              <a:rPr lang="en-US" dirty="0" smtClean="0"/>
              <a:t>For business logic</a:t>
            </a:r>
          </a:p>
          <a:p>
            <a:r>
              <a:rPr lang="en-US" b="1" dirty="0" smtClean="0"/>
              <a:t>Servlet</a:t>
            </a:r>
          </a:p>
          <a:p>
            <a:pPr lvl="1"/>
            <a:r>
              <a:rPr lang="en-US" dirty="0" smtClean="0"/>
              <a:t>To handle HTTP request</a:t>
            </a:r>
          </a:p>
          <a:p>
            <a:r>
              <a:rPr lang="en-US" b="1" dirty="0" smtClean="0"/>
              <a:t>JSF</a:t>
            </a:r>
            <a:r>
              <a:rPr lang="en-US" dirty="0" smtClean="0"/>
              <a:t>: </a:t>
            </a:r>
            <a:r>
              <a:rPr lang="en-US" dirty="0" err="1" smtClean="0"/>
              <a:t>JavaServer</a:t>
            </a:r>
            <a:r>
              <a:rPr lang="en-US" dirty="0" smtClean="0"/>
              <a:t> Faces</a:t>
            </a:r>
          </a:p>
          <a:p>
            <a:pPr lvl="1"/>
            <a:r>
              <a:rPr lang="en-US" dirty="0" smtClean="0"/>
              <a:t>For building web GUIs</a:t>
            </a:r>
          </a:p>
          <a:p>
            <a:r>
              <a:rPr lang="en-US" dirty="0" smtClean="0"/>
              <a:t>But there is more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build Java EE applications against its interfaces, but then you need to choose a </a:t>
            </a:r>
            <a:r>
              <a:rPr lang="en-US" i="1" dirty="0" smtClean="0"/>
              <a:t>container</a:t>
            </a:r>
            <a:r>
              <a:rPr lang="en-US" dirty="0" smtClean="0"/>
              <a:t> to run them</a:t>
            </a:r>
          </a:p>
          <a:p>
            <a:r>
              <a:rPr lang="en-US" dirty="0" smtClean="0"/>
              <a:t>Different vendors and implementations: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: </a:t>
            </a:r>
            <a:r>
              <a:rPr lang="en-US" dirty="0" err="1" smtClean="0"/>
              <a:t>JBoss</a:t>
            </a:r>
            <a:r>
              <a:rPr lang="en-US" dirty="0" smtClean="0"/>
              <a:t> and </a:t>
            </a:r>
            <a:r>
              <a:rPr lang="en-US" b="1" dirty="0" err="1" smtClean="0"/>
              <a:t>Wildfly</a:t>
            </a:r>
            <a:endParaRPr lang="en-US" b="1" dirty="0" smtClean="0"/>
          </a:p>
          <a:p>
            <a:pPr lvl="1"/>
            <a:r>
              <a:rPr lang="en-US" dirty="0" smtClean="0"/>
              <a:t>Oracle: </a:t>
            </a:r>
            <a:r>
              <a:rPr lang="en-US" dirty="0" err="1" smtClean="0"/>
              <a:t>GlassFish</a:t>
            </a:r>
            <a:r>
              <a:rPr lang="en-US" dirty="0" smtClean="0"/>
              <a:t> and WebLogic</a:t>
            </a:r>
          </a:p>
          <a:p>
            <a:pPr lvl="1"/>
            <a:r>
              <a:rPr lang="en-US" dirty="0" smtClean="0"/>
              <a:t>IBM: WebSphere</a:t>
            </a:r>
          </a:p>
          <a:p>
            <a:pPr lvl="2"/>
            <a:r>
              <a:rPr lang="en-US" dirty="0" smtClean="0"/>
              <a:t>Note that in 2018 IBM did buy </a:t>
            </a:r>
            <a:r>
              <a:rPr lang="en-US" dirty="0" err="1" smtClean="0"/>
              <a:t>RedHat</a:t>
            </a:r>
            <a:r>
              <a:rPr lang="en-US" dirty="0" smtClean="0"/>
              <a:t>…</a:t>
            </a:r>
          </a:p>
          <a:p>
            <a:pPr lvl="1"/>
            <a:r>
              <a:rPr lang="en-US" dirty="0" err="1" smtClean="0"/>
              <a:t>Payara</a:t>
            </a:r>
            <a:r>
              <a:rPr lang="en-US" dirty="0" smtClean="0"/>
              <a:t> Services: </a:t>
            </a:r>
            <a:r>
              <a:rPr lang="en-US" dirty="0" err="1" smtClean="0"/>
              <a:t>Payara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an ideal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JAR/WAR files are smaller, as no need to package all the library implementations</a:t>
            </a:r>
          </a:p>
          <a:p>
            <a:pPr lvl="1"/>
            <a:r>
              <a:rPr lang="en-US" dirty="0" smtClean="0"/>
              <a:t>Can run different EE applications on same container</a:t>
            </a:r>
          </a:p>
          <a:p>
            <a:pPr lvl="1"/>
            <a:r>
              <a:rPr lang="en-US" dirty="0" smtClean="0"/>
              <a:t>Can deploy on different containers, and not get stuck with a single implementation</a:t>
            </a:r>
          </a:p>
          <a:p>
            <a:r>
              <a:rPr lang="en-US" dirty="0" smtClean="0"/>
              <a:t>In the real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Lot, lot of overhead in handling/configuring containers</a:t>
            </a:r>
          </a:p>
          <a:p>
            <a:pPr lvl="1"/>
            <a:r>
              <a:rPr lang="en-US" dirty="0" smtClean="0"/>
              <a:t>Much worse testing: less automation, and mismatch between development and production environments</a:t>
            </a:r>
          </a:p>
          <a:p>
            <a:pPr lvl="1"/>
            <a:r>
              <a:rPr lang="en-US" dirty="0" smtClean="0"/>
              <a:t>Changing container is far from simple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“Partial</a:t>
            </a:r>
            <a:r>
              <a:rPr lang="en-US" smtClean="0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supporting full JEE specifications</a:t>
            </a:r>
          </a:p>
          <a:p>
            <a:r>
              <a:rPr lang="en-US" dirty="0" smtClean="0"/>
              <a:t>Mainly supporting </a:t>
            </a:r>
            <a:r>
              <a:rPr lang="en-US" b="1" dirty="0" smtClean="0"/>
              <a:t>Servlet</a:t>
            </a:r>
            <a:r>
              <a:rPr lang="en-US" dirty="0" smtClean="0"/>
              <a:t> and web assets</a:t>
            </a:r>
          </a:p>
          <a:p>
            <a:r>
              <a:rPr lang="en-US" b="1" dirty="0" smtClean="0"/>
              <a:t>Tomcat</a:t>
            </a:r>
            <a:r>
              <a:rPr lang="en-US" dirty="0" smtClean="0"/>
              <a:t> and </a:t>
            </a:r>
            <a:r>
              <a:rPr lang="en-US" b="1" dirty="0" smtClean="0"/>
              <a:t>Jetty</a:t>
            </a:r>
            <a:r>
              <a:rPr lang="en-US" dirty="0" smtClean="0"/>
              <a:t> are most famous/used ones</a:t>
            </a:r>
          </a:p>
          <a:p>
            <a:r>
              <a:rPr lang="en-US" dirty="0" smtClean="0"/>
              <a:t>Can add needed EE as libraries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Hibernate</a:t>
            </a:r>
            <a:r>
              <a:rPr lang="en-US" dirty="0" smtClean="0"/>
              <a:t> for JPA)</a:t>
            </a:r>
          </a:p>
          <a:p>
            <a:r>
              <a:rPr lang="en-US" dirty="0" smtClean="0"/>
              <a:t>Can be </a:t>
            </a:r>
            <a:r>
              <a:rPr lang="en-US" b="1" dirty="0" smtClean="0"/>
              <a:t>embedded</a:t>
            </a:r>
            <a:r>
              <a:rPr lang="en-US" dirty="0" smtClean="0"/>
              <a:t> with the application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self-executable JAR files</a:t>
            </a:r>
          </a:p>
          <a:p>
            <a:r>
              <a:rPr lang="en-US" dirty="0" smtClean="0"/>
              <a:t>Approach used by </a:t>
            </a:r>
            <a:r>
              <a:rPr lang="en-US" i="1" dirty="0" err="1" smtClean="0"/>
              <a:t>SpringBoot</a:t>
            </a:r>
            <a:r>
              <a:rPr lang="en-US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</a:t>
            </a:r>
            <a:r>
              <a:rPr lang="en-US" dirty="0" smtClean="0"/>
              <a:t> course repository uses </a:t>
            </a:r>
            <a:r>
              <a:rPr lang="en-US" b="1" dirty="0" smtClean="0"/>
              <a:t>Maven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More than </a:t>
            </a:r>
            <a:r>
              <a:rPr lang="en-US" b="1" dirty="0" smtClean="0"/>
              <a:t>150</a:t>
            </a:r>
            <a:r>
              <a:rPr lang="en-US" dirty="0" smtClean="0"/>
              <a:t> Maven submodules, with several layers of nesting</a:t>
            </a:r>
          </a:p>
          <a:p>
            <a:r>
              <a:rPr lang="en-US" dirty="0" smtClean="0"/>
              <a:t>Not uncommon to see something like that in large enterprise systems</a:t>
            </a:r>
          </a:p>
          <a:p>
            <a:r>
              <a:rPr lang="en-US" dirty="0" smtClean="0"/>
              <a:t>Need to understand how Maven 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Maven </a:t>
            </a:r>
          </a:p>
          <a:p>
            <a:pPr lvl="1"/>
            <a:r>
              <a:rPr lang="en-US" i="1" dirty="0" smtClean="0"/>
              <a:t>Most popular</a:t>
            </a:r>
            <a:r>
              <a:rPr lang="en-US" dirty="0" smtClean="0"/>
              <a:t>, XML based, my build tool of choice</a:t>
            </a:r>
          </a:p>
          <a:p>
            <a:pPr lvl="1"/>
            <a:r>
              <a:rPr lang="en-US" dirty="0" smtClean="0"/>
              <a:t>Verbose, but not a big problem with autocomplete in IntelliJ</a:t>
            </a:r>
          </a:p>
          <a:p>
            <a:r>
              <a:rPr lang="en-US" b="1" dirty="0" err="1" smtClean="0"/>
              <a:t>Gradle</a:t>
            </a:r>
            <a:endParaRPr lang="en-US" b="1" dirty="0" smtClean="0"/>
          </a:p>
          <a:p>
            <a:pPr lvl="1"/>
            <a:r>
              <a:rPr lang="en-US" dirty="0" smtClean="0"/>
              <a:t>Popular in Android, script based</a:t>
            </a:r>
          </a:p>
          <a:p>
            <a:pPr lvl="1"/>
            <a:r>
              <a:rPr lang="en-US" dirty="0" smtClean="0"/>
              <a:t>Being scripts is its </a:t>
            </a:r>
            <a:r>
              <a:rPr lang="en-US" b="1" dirty="0" smtClean="0"/>
              <a:t>best</a:t>
            </a:r>
            <a:r>
              <a:rPr lang="en-US" dirty="0" smtClean="0"/>
              <a:t> and </a:t>
            </a:r>
            <a:r>
              <a:rPr lang="en-US" b="1" dirty="0" smtClean="0"/>
              <a:t>worst</a:t>
            </a:r>
            <a:r>
              <a:rPr lang="en-US" dirty="0" smtClean="0"/>
              <a:t> feature</a:t>
            </a:r>
          </a:p>
          <a:p>
            <a:pPr lvl="2"/>
            <a:r>
              <a:rPr lang="en-US" dirty="0" smtClean="0"/>
              <a:t>Good: highly flexible</a:t>
            </a:r>
          </a:p>
          <a:p>
            <a:pPr lvl="2"/>
            <a:r>
              <a:rPr lang="en-US" dirty="0" smtClean="0"/>
              <a:t>Bad: harder to maintain and use for new developers in a project</a:t>
            </a:r>
          </a:p>
          <a:p>
            <a:pPr lvl="1"/>
            <a:r>
              <a:rPr lang="en-US" dirty="0" smtClean="0"/>
              <a:t>Note: still handling Maven dependency libraries</a:t>
            </a:r>
          </a:p>
          <a:p>
            <a:r>
              <a:rPr lang="en-US" b="1" dirty="0" smtClean="0"/>
              <a:t>Ant</a:t>
            </a:r>
          </a:p>
          <a:p>
            <a:pPr lvl="1"/>
            <a:r>
              <a:rPr lang="en-US" dirty="0" smtClean="0"/>
              <a:t>Old, not so much in use any more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/>
          </a:bodyPr>
          <a:lstStyle/>
          <a:p>
            <a:r>
              <a:rPr lang="en-US" dirty="0" smtClean="0"/>
              <a:t>JDK </a:t>
            </a:r>
            <a:r>
              <a:rPr lang="en-US" b="1" dirty="0" smtClean="0"/>
              <a:t>11</a:t>
            </a:r>
            <a:endParaRPr lang="en-US" b="1" dirty="0" smtClean="0"/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An IDE (I strongly recommend IntelliJ IDEA)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A Bash command-line terminal </a:t>
            </a:r>
          </a:p>
          <a:p>
            <a:pPr lvl="1"/>
            <a:r>
              <a:rPr lang="en-US" dirty="0" smtClean="0"/>
              <a:t>Mac/Linux: use the built-in one</a:t>
            </a:r>
          </a:p>
          <a:p>
            <a:pPr lvl="1"/>
            <a:r>
              <a:rPr lang="en-US" dirty="0" smtClean="0"/>
              <a:t>Windows: I recommend </a:t>
            </a:r>
            <a:r>
              <a:rPr lang="en-US" dirty="0" err="1" smtClean="0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 Build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Compile your code</a:t>
            </a:r>
          </a:p>
          <a:p>
            <a:r>
              <a:rPr lang="en-US" dirty="0" smtClean="0"/>
              <a:t>Handle complex modularization</a:t>
            </a:r>
          </a:p>
          <a:p>
            <a:r>
              <a:rPr lang="en-US" dirty="0" smtClean="0"/>
              <a:t>Automatically download all needed third-party libraries</a:t>
            </a:r>
          </a:p>
          <a:p>
            <a:r>
              <a:rPr lang="en-US" dirty="0" smtClean="0"/>
              <a:t>Apply custom pre/post processing</a:t>
            </a:r>
          </a:p>
          <a:p>
            <a:r>
              <a:rPr lang="en-US" dirty="0" smtClean="0"/>
              <a:t>Run test cases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Continuous Integration, fail whole build if any test is failing</a:t>
            </a:r>
          </a:p>
          <a:p>
            <a:r>
              <a:rPr lang="en-US" i="1" dirty="0" smtClean="0"/>
              <a:t>Easy to checkout and automatically build your project on a new machine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“</a:t>
            </a:r>
            <a:r>
              <a:rPr lang="en-US" b="1" dirty="0" err="1" smtClean="0"/>
              <a:t>pom.xml</a:t>
            </a:r>
            <a:r>
              <a:rPr lang="en-US" dirty="0" smtClean="0"/>
              <a:t>”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POM: </a:t>
            </a:r>
            <a:r>
              <a:rPr lang="en-US" dirty="0"/>
              <a:t>Project Object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XML file describing how to build a </a:t>
            </a:r>
            <a:r>
              <a:rPr lang="en-US" i="1" dirty="0" smtClean="0"/>
              <a:t>module</a:t>
            </a:r>
          </a:p>
          <a:p>
            <a:r>
              <a:rPr lang="en-US" dirty="0" smtClean="0"/>
              <a:t>Project can be composed of several modules, with each module having its own </a:t>
            </a:r>
            <a:r>
              <a:rPr lang="en-US" i="1" dirty="0" err="1" smtClean="0"/>
              <a:t>pom.xml</a:t>
            </a:r>
            <a:r>
              <a:rPr lang="en-US" i="1" dirty="0" smtClean="0"/>
              <a:t>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 smtClean="0">
                <a:solidFill>
                  <a:schemeClr val="tx2"/>
                </a:solidFill>
              </a:rPr>
              <a:t>maven.apache.org</a:t>
            </a:r>
            <a:r>
              <a:rPr lang="en-US" sz="1800" b="1" dirty="0" smtClean="0">
                <a:solidFill>
                  <a:schemeClr val="tx2"/>
                </a:solidFill>
              </a:rPr>
              <a:t>/POM/4.0.0     http</a:t>
            </a:r>
            <a:r>
              <a:rPr lang="en-US" sz="1800" b="1" dirty="0">
                <a:solidFill>
                  <a:schemeClr val="tx2"/>
                </a:solidFill>
              </a:rPr>
              <a:t>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 smtClean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 smtClean="0">
                <a:solidFill>
                  <a:schemeClr val="tx2"/>
                </a:solidFill>
              </a:rPr>
              <a:t>…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 smtClean="0"/>
              <a:t>&lt;project&gt;</a:t>
            </a:r>
            <a:r>
              <a:rPr lang="en-US" sz="3200" dirty="0" smtClean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 </a:t>
            </a:r>
            <a:r>
              <a:rPr lang="en-US" sz="3200" i="1" dirty="0" err="1" smtClean="0"/>
              <a:t>pom.xml</a:t>
            </a:r>
            <a:r>
              <a:rPr lang="en-US" sz="3200" dirty="0" smtClean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When the Maven command runs, it parses the content of the </a:t>
            </a:r>
            <a:r>
              <a:rPr lang="en-US" sz="3200" i="1" dirty="0" err="1" smtClean="0"/>
              <a:t>pom.xml</a:t>
            </a:r>
            <a:r>
              <a:rPr lang="en-US" sz="3200" dirty="0" smtClean="0"/>
              <a:t> file in current directory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 smtClean="0"/>
              <a:t>Can ask your IDE to create a </a:t>
            </a:r>
            <a:r>
              <a:rPr lang="en-US" i="1" dirty="0" smtClean="0"/>
              <a:t>pom.xml</a:t>
            </a:r>
            <a:r>
              <a:rPr lang="en-US" dirty="0" smtClean="0"/>
              <a:t> for you…</a:t>
            </a:r>
          </a:p>
          <a:p>
            <a:r>
              <a:rPr lang="en-US" dirty="0" smtClean="0"/>
              <a:t>… or can just </a:t>
            </a:r>
            <a:r>
              <a:rPr lang="en-US" dirty="0" err="1" smtClean="0"/>
              <a:t>copy&amp;paste&amp;</a:t>
            </a:r>
            <a:r>
              <a:rPr lang="en-US" i="1" dirty="0" err="1" smtClean="0"/>
              <a:t>adapt</a:t>
            </a:r>
            <a:r>
              <a:rPr lang="en-US" dirty="0" smtClean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Module/Artifact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 smtClean="0"/>
              <a:t>Each module/artifact is uniquely identified by 3 tags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groupId</a:t>
            </a:r>
            <a:r>
              <a:rPr lang="en-US" b="1" dirty="0" smtClean="0"/>
              <a:t>&gt;</a:t>
            </a:r>
            <a:r>
              <a:rPr lang="en-US" dirty="0" smtClean="0"/>
              <a:t>: a string id identifying a group of related artifacts  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artifactId</a:t>
            </a:r>
            <a:r>
              <a:rPr lang="en-US" b="1" dirty="0" smtClean="0"/>
              <a:t>&gt;</a:t>
            </a:r>
            <a:r>
              <a:rPr lang="en-US" dirty="0" smtClean="0"/>
              <a:t>: an id that is unique within a group</a:t>
            </a:r>
          </a:p>
          <a:p>
            <a:r>
              <a:rPr lang="en-US" b="1" dirty="0" smtClean="0"/>
              <a:t>&lt;version&gt;</a:t>
            </a:r>
            <a:r>
              <a:rPr lang="en-US" dirty="0" smtClean="0"/>
              <a:t>: the version of the module/artifact, usually in the </a:t>
            </a:r>
            <a:r>
              <a:rPr lang="en-US" dirty="0" err="1" smtClean="0"/>
              <a:t>M.m.p</a:t>
            </a:r>
            <a:r>
              <a:rPr lang="en-US" dirty="0" smtClean="0"/>
              <a:t> numeric format, </a:t>
            </a:r>
            <a:r>
              <a:rPr lang="en-US" dirty="0" err="1" smtClean="0"/>
              <a:t>ie</a:t>
            </a:r>
            <a:r>
              <a:rPr lang="en-US" dirty="0" smtClean="0"/>
              <a:t>, Major-Minor-Patch version</a:t>
            </a:r>
          </a:p>
          <a:p>
            <a:pPr lvl="1"/>
            <a:r>
              <a:rPr lang="en-US" dirty="0" smtClean="0"/>
              <a:t>Usually ending with SNAPSHOT if under development, and not published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 smtClean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 smtClean="0"/>
              <a:t>&lt;packaging&gt;</a:t>
            </a:r>
            <a:r>
              <a:rPr lang="en-US" dirty="0" smtClean="0"/>
              <a:t>: having value either </a:t>
            </a:r>
            <a:r>
              <a:rPr lang="en-US" b="1" dirty="0" err="1" smtClean="0"/>
              <a:t>pom</a:t>
            </a:r>
            <a:r>
              <a:rPr lang="en-US" dirty="0" smtClean="0"/>
              <a:t>, </a:t>
            </a:r>
            <a:r>
              <a:rPr lang="en-US" b="1" dirty="0" smtClean="0"/>
              <a:t>war</a:t>
            </a:r>
            <a:r>
              <a:rPr lang="en-US" dirty="0" smtClean="0"/>
              <a:t> or </a:t>
            </a:r>
            <a:r>
              <a:rPr lang="en-US" b="1" dirty="0" smtClean="0"/>
              <a:t>jar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om</a:t>
            </a:r>
            <a:r>
              <a:rPr lang="en-US" dirty="0" smtClean="0"/>
              <a:t>: this module is responsible to build other modules, specified in </a:t>
            </a:r>
            <a:r>
              <a:rPr lang="en-US" b="1" dirty="0" smtClean="0"/>
              <a:t>&lt;modules&gt;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Useful to share settings that are common among different sub-modules</a:t>
            </a:r>
          </a:p>
          <a:p>
            <a:r>
              <a:rPr lang="en-US" b="1" dirty="0"/>
              <a:t>w</a:t>
            </a:r>
            <a:r>
              <a:rPr lang="en-US" b="1" dirty="0" smtClean="0"/>
              <a:t>ar</a:t>
            </a:r>
            <a:r>
              <a:rPr lang="en-US" dirty="0" smtClean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These are the files deployed on 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b="1" dirty="0"/>
              <a:t>j</a:t>
            </a:r>
            <a:r>
              <a:rPr lang="en-US" b="1" dirty="0" smtClean="0"/>
              <a:t>ar</a:t>
            </a:r>
            <a:r>
              <a:rPr lang="en-US" dirty="0" smtClean="0"/>
              <a:t>: </a:t>
            </a:r>
            <a:r>
              <a:rPr lang="en-US" dirty="0"/>
              <a:t>module creates a </a:t>
            </a:r>
            <a:r>
              <a:rPr lang="en-US" dirty="0" smtClean="0"/>
              <a:t>JAR (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AR</a:t>
            </a:r>
            <a:r>
              <a:rPr lang="en-US" dirty="0" err="1" smtClean="0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A single file containing your compiled code</a:t>
            </a:r>
          </a:p>
          <a:p>
            <a:pPr lvl="1"/>
            <a:r>
              <a:rPr lang="en-US" dirty="0" smtClean="0"/>
              <a:t>Technically, it is a zipped file, so can use “</a:t>
            </a:r>
            <a:r>
              <a:rPr lang="en-US" i="1" dirty="0" smtClean="0"/>
              <a:t>unzip</a:t>
            </a:r>
            <a:r>
              <a:rPr lang="en-US" dirty="0" smtClean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 smtClean="0"/>
              <a:t>You can run Maven from an IDE, but </a:t>
            </a:r>
            <a:r>
              <a:rPr lang="en-US" b="1" dirty="0" smtClean="0"/>
              <a:t>BEST</a:t>
            </a:r>
            <a:r>
              <a:rPr lang="en-US" dirty="0" smtClean="0"/>
              <a:t> to learn to use it from command line</a:t>
            </a:r>
          </a:p>
          <a:p>
            <a:r>
              <a:rPr lang="en-US" dirty="0" smtClean="0"/>
              <a:t>Need to download recent version</a:t>
            </a:r>
          </a:p>
          <a:p>
            <a:r>
              <a:rPr lang="en-US" dirty="0" smtClean="0"/>
              <a:t>As developers, there are many tasks that are simplified on the command line, or tools with no GUI</a:t>
            </a:r>
          </a:p>
          <a:p>
            <a:r>
              <a:rPr lang="en-US" dirty="0" smtClean="0"/>
              <a:t>We will go back on this point when dealing for example with self-executable jar files and </a:t>
            </a:r>
            <a:r>
              <a:rPr lang="en-US" i="1" dirty="0" smtClean="0"/>
              <a:t>Docker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</a:t>
            </a:r>
            <a:r>
              <a:rPr lang="en-US" sz="3600" dirty="0" smtClean="0"/>
              <a:t>terminal / console / command line</a:t>
            </a:r>
            <a:endParaRPr lang="en-US" sz="3600" dirty="0"/>
          </a:p>
          <a:p>
            <a:r>
              <a:rPr lang="en-US" sz="3600" dirty="0"/>
              <a:t>On Windows, you might want to try out </a:t>
            </a:r>
            <a:r>
              <a:rPr lang="en-US" sz="3600" i="1" dirty="0" err="1" smtClean="0"/>
              <a:t>GitBash</a:t>
            </a:r>
            <a:endParaRPr lang="en-US" sz="3600" i="1" dirty="0" smtClean="0"/>
          </a:p>
          <a:p>
            <a:r>
              <a:rPr lang="en-US" sz="3600" dirty="0" smtClean="0"/>
              <a:t>You need to configure the </a:t>
            </a:r>
            <a:r>
              <a:rPr lang="en-US" sz="3600" b="1" dirty="0" smtClean="0"/>
              <a:t>PATH</a:t>
            </a:r>
            <a:r>
              <a:rPr lang="en-US" sz="3600" dirty="0" smtClean="0"/>
              <a:t> environment variable to be able to use Maven from command line</a:t>
            </a:r>
          </a:p>
          <a:p>
            <a:r>
              <a:rPr lang="en-US" sz="3600" dirty="0" smtClean="0"/>
              <a:t>If everything is configured, run “</a:t>
            </a:r>
            <a:r>
              <a:rPr lang="en-US" sz="3600" i="1" dirty="0" err="1" smtClean="0"/>
              <a:t>mvn</a:t>
            </a:r>
            <a:r>
              <a:rPr lang="en-US" sz="3600" i="1" dirty="0" smtClean="0"/>
              <a:t> -version</a:t>
            </a:r>
            <a:r>
              <a:rPr lang="en-US" sz="3600" dirty="0" smtClean="0"/>
              <a:t>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 Mac, need to edit the “</a:t>
            </a:r>
            <a:r>
              <a:rPr lang="en-US" sz="3600" i="1" dirty="0" smtClean="0"/>
              <a:t>.profile</a:t>
            </a:r>
            <a:r>
              <a:rPr lang="en-US" sz="3600" dirty="0" smtClean="0"/>
              <a:t>” file under your home directory</a:t>
            </a:r>
          </a:p>
          <a:p>
            <a:r>
              <a:rPr lang="en-US" sz="3600" dirty="0" smtClean="0"/>
              <a:t>Of course, actual paths depend on where you install the </a:t>
            </a:r>
            <a:r>
              <a:rPr lang="en-US" sz="3600" i="1" dirty="0" smtClean="0"/>
              <a:t>JDK</a:t>
            </a:r>
            <a:r>
              <a:rPr lang="en-US" sz="3600" dirty="0" smtClean="0"/>
              <a:t> and </a:t>
            </a:r>
            <a:r>
              <a:rPr lang="en-US" sz="3600" i="1" dirty="0" smtClean="0"/>
              <a:t>Maven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In Windows, setup environment variables for </a:t>
            </a:r>
            <a:r>
              <a:rPr lang="en-US" sz="3600" b="1" dirty="0" smtClean="0"/>
              <a:t>MAVEN_HOME</a:t>
            </a:r>
            <a:r>
              <a:rPr lang="en-US" sz="3600" dirty="0" smtClean="0"/>
              <a:t> and </a:t>
            </a:r>
            <a:r>
              <a:rPr lang="en-US" sz="3600" b="1" dirty="0" smtClean="0"/>
              <a:t>JAVA_HOME</a:t>
            </a:r>
            <a:r>
              <a:rPr lang="en-US" sz="3600" dirty="0" smtClean="0"/>
              <a:t>, and then update </a:t>
            </a:r>
            <a:r>
              <a:rPr lang="en-US" sz="3600" b="1" dirty="0" smtClean="0"/>
              <a:t>PATH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 smtClean="0"/>
              <a:t>Learn about developing </a:t>
            </a:r>
            <a:r>
              <a:rPr lang="en-US" i="1" dirty="0" smtClean="0"/>
              <a:t>enterprise</a:t>
            </a:r>
            <a:r>
              <a:rPr lang="en-US" dirty="0" smtClean="0"/>
              <a:t> applications, with a focus on how to </a:t>
            </a:r>
            <a:r>
              <a:rPr lang="en-US" b="1" dirty="0" smtClean="0"/>
              <a:t>test</a:t>
            </a:r>
            <a:r>
              <a:rPr lang="en-US" dirty="0" smtClean="0"/>
              <a:t> and </a:t>
            </a:r>
            <a:r>
              <a:rPr lang="en-US" b="1" dirty="0" smtClean="0"/>
              <a:t>secure</a:t>
            </a:r>
            <a:r>
              <a:rPr lang="en-US" dirty="0" smtClean="0"/>
              <a:t> them</a:t>
            </a:r>
          </a:p>
          <a:p>
            <a:r>
              <a:rPr lang="en-US" dirty="0"/>
              <a:t>A</a:t>
            </a:r>
            <a:r>
              <a:rPr lang="en-US" dirty="0" smtClean="0"/>
              <a:t>ccess to databases</a:t>
            </a:r>
          </a:p>
          <a:p>
            <a:r>
              <a:rPr lang="en-US" dirty="0" smtClean="0"/>
              <a:t>Business logic with enhanced beans</a:t>
            </a:r>
          </a:p>
          <a:p>
            <a:r>
              <a:rPr lang="en-US" i="1" dirty="0" smtClean="0"/>
              <a:t>Server-side</a:t>
            </a:r>
            <a:r>
              <a:rPr lang="en-US" dirty="0" smtClean="0"/>
              <a:t> rendering with HTML templates</a:t>
            </a:r>
          </a:p>
          <a:p>
            <a:r>
              <a:rPr lang="en-US" b="1" dirty="0" smtClean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Mvn</a:t>
            </a:r>
            <a:r>
              <a:rPr lang="en-US" dirty="0" smtClean="0"/>
              <a:t>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err="1" smtClean="0"/>
              <a:t>mvn</a:t>
            </a:r>
            <a:r>
              <a:rPr lang="en-US" i="1" dirty="0" smtClean="0"/>
              <a:t> clean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Used to “</a:t>
            </a:r>
            <a:r>
              <a:rPr lang="en-US" i="1" dirty="0" smtClean="0"/>
              <a:t>clean</a:t>
            </a:r>
            <a:r>
              <a:rPr lang="en-US" dirty="0" smtClean="0"/>
              <a:t>” your project, </a:t>
            </a:r>
            <a:r>
              <a:rPr lang="en-US" dirty="0" err="1" smtClean="0"/>
              <a:t>ie</a:t>
            </a:r>
            <a:r>
              <a:rPr lang="en-US" dirty="0" smtClean="0"/>
              <a:t> delete all generated files</a:t>
            </a:r>
          </a:p>
          <a:p>
            <a:r>
              <a:rPr lang="en-US" dirty="0" smtClean="0"/>
              <a:t>When you build a project, a “</a:t>
            </a:r>
            <a:r>
              <a:rPr lang="en-US" i="1" dirty="0" smtClean="0"/>
              <a:t>target</a:t>
            </a:r>
            <a:r>
              <a:rPr lang="en-US" dirty="0" smtClean="0"/>
              <a:t>” folder is created, where all compiled files (</a:t>
            </a:r>
            <a:r>
              <a:rPr lang="en-US" i="1" dirty="0" smtClean="0"/>
              <a:t>.class</a:t>
            </a:r>
            <a:r>
              <a:rPr lang="en-US" dirty="0" smtClean="0"/>
              <a:t> files) and other built artifacts (</a:t>
            </a:r>
            <a:r>
              <a:rPr lang="en-US" dirty="0" err="1" smtClean="0"/>
              <a:t>eg</a:t>
            </a:r>
            <a:r>
              <a:rPr lang="en-US" dirty="0" smtClean="0"/>
              <a:t>, JAR and WAR files) are stored 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Main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compile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 all your </a:t>
            </a:r>
            <a:r>
              <a:rPr lang="en-US" i="1" dirty="0" smtClean="0"/>
              <a:t>.java</a:t>
            </a:r>
            <a:r>
              <a:rPr lang="en-US" dirty="0" smtClean="0"/>
              <a:t> files into </a:t>
            </a:r>
            <a:r>
              <a:rPr lang="en-US" i="1" dirty="0" smtClean="0"/>
              <a:t>.class</a:t>
            </a:r>
            <a:r>
              <a:rPr lang="en-US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test</a:t>
            </a:r>
          </a:p>
          <a:p>
            <a:pPr lvl="1"/>
            <a:r>
              <a:rPr lang="en-US" dirty="0" smtClean="0"/>
              <a:t>run all the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package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verify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all the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install</a:t>
            </a:r>
          </a:p>
          <a:p>
            <a:pPr lvl="1"/>
            <a:r>
              <a:rPr lang="en-US" dirty="0" smtClean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When you run a phase like “</a:t>
            </a:r>
            <a:r>
              <a:rPr lang="en-US" sz="3600" b="1" dirty="0" err="1" smtClean="0"/>
              <a:t>mvn</a:t>
            </a:r>
            <a:r>
              <a:rPr lang="en-US" sz="3600" b="1" dirty="0" smtClean="0"/>
              <a:t> package</a:t>
            </a:r>
            <a:r>
              <a:rPr lang="en-US" sz="3600" dirty="0" smtClean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Note: there are more phases, but these here are the most important ones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Convention </a:t>
            </a:r>
            <a:r>
              <a:rPr lang="en-US" smtClean="0"/>
              <a:t>Over Configuration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Maven</a:t>
            </a:r>
            <a:r>
              <a:rPr lang="en-US" dirty="0" smtClean="0"/>
              <a:t> expect a clear structure of where to put your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/main/java</a:t>
            </a:r>
            <a:r>
              <a:rPr lang="en-US" dirty="0" smtClean="0"/>
              <a:t>: your Java source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</a:t>
            </a:r>
            <a:r>
              <a:rPr lang="en-US" dirty="0" smtClean="0"/>
              <a:t>: files that will be added into the JAR/WAR file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: sources of test classes</a:t>
            </a:r>
          </a:p>
          <a:p>
            <a:r>
              <a:rPr lang="en-US" b="1" dirty="0" err="1"/>
              <a:t>s</a:t>
            </a:r>
            <a:r>
              <a:rPr lang="en-US" b="1" dirty="0" err="1" smtClean="0"/>
              <a:t>rc</a:t>
            </a:r>
            <a:r>
              <a:rPr lang="en-US" b="1" dirty="0" smtClean="0"/>
              <a:t>/test/resources</a:t>
            </a:r>
            <a:r>
              <a:rPr lang="en-US" dirty="0" smtClean="0"/>
              <a:t>: resources for tests</a:t>
            </a:r>
          </a:p>
          <a:p>
            <a:r>
              <a:rPr lang="en-US" dirty="0" smtClean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from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35" y="1825624"/>
            <a:ext cx="11824706" cy="4855262"/>
          </a:xfrm>
        </p:spPr>
        <p:txBody>
          <a:bodyPr/>
          <a:lstStyle/>
          <a:p>
            <a:r>
              <a:rPr lang="en-US" dirty="0" smtClean="0"/>
              <a:t>When you open a </a:t>
            </a:r>
            <a:r>
              <a:rPr lang="en-US" i="1" dirty="0" smtClean="0"/>
              <a:t>Maven</a:t>
            </a:r>
            <a:r>
              <a:rPr lang="en-US" dirty="0" smtClean="0"/>
              <a:t> project from an IDE, usually IDEs will automatically configure it for you</a:t>
            </a:r>
          </a:p>
          <a:p>
            <a:r>
              <a:rPr lang="en-US" dirty="0" smtClean="0"/>
              <a:t>Need to make sure </a:t>
            </a:r>
            <a:r>
              <a:rPr lang="en-US" i="1" dirty="0" smtClean="0"/>
              <a:t>Maven</a:t>
            </a:r>
            <a:r>
              <a:rPr lang="en-US" dirty="0" smtClean="0"/>
              <a:t> support is </a:t>
            </a:r>
            <a:r>
              <a:rPr lang="en-US" dirty="0" smtClean="0"/>
              <a:t>activated</a:t>
            </a:r>
          </a:p>
          <a:p>
            <a:pPr lvl="1"/>
            <a:r>
              <a:rPr lang="en-US" dirty="0" smtClean="0"/>
              <a:t>right-click on Project and choose </a:t>
            </a:r>
            <a:r>
              <a:rPr lang="en-US" i="1" dirty="0" smtClean="0"/>
              <a:t>Maven</a:t>
            </a:r>
            <a:r>
              <a:rPr lang="en-US" dirty="0" smtClean="0"/>
              <a:t> from “</a:t>
            </a:r>
            <a:r>
              <a:rPr lang="en-US" i="1" dirty="0" smtClean="0"/>
              <a:t>Add Framework Support…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dirty="0"/>
              <a:t>if you add </a:t>
            </a:r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 after a project was opened, the IDE might not know it is a test folder</a:t>
            </a:r>
          </a:p>
          <a:p>
            <a:pPr lvl="1"/>
            <a:r>
              <a:rPr lang="en-US" dirty="0" smtClean="0"/>
              <a:t>should activate automated updates of </a:t>
            </a:r>
            <a:r>
              <a:rPr lang="en-US" i="1" dirty="0" smtClean="0"/>
              <a:t>Maven</a:t>
            </a:r>
            <a:r>
              <a:rPr lang="en-US" dirty="0" smtClean="0"/>
              <a:t>, usually asked first time you open a project with a </a:t>
            </a:r>
            <a:r>
              <a:rPr lang="en-US" i="1" dirty="0" smtClean="0"/>
              <a:t>pom.xml</a:t>
            </a:r>
            <a:r>
              <a:rPr lang="en-US" dirty="0" smtClean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 smtClean="0"/>
              <a:t>If IDE Misconfigured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 smtClean="0"/>
              <a:t>reimport</a:t>
            </a:r>
          </a:p>
          <a:p>
            <a:r>
              <a:rPr lang="en-US" b="1" dirty="0" smtClean="0"/>
              <a:t>DO NOT </a:t>
            </a:r>
            <a:r>
              <a:rPr lang="en-US" dirty="0" smtClean="0"/>
              <a:t>mark folders manually, </a:t>
            </a:r>
            <a:r>
              <a:rPr lang="en-US" dirty="0" err="1" smtClean="0"/>
              <a:t>eg</a:t>
            </a:r>
            <a:r>
              <a:rPr lang="en-US" dirty="0" smtClean="0"/>
              <a:t> using “</a:t>
            </a:r>
            <a:r>
              <a:rPr lang="en-US" i="1" dirty="0" smtClean="0"/>
              <a:t>Mark Directory as</a:t>
            </a:r>
            <a:r>
              <a:rPr lang="en-US" dirty="0" smtClean="0"/>
              <a:t>” in IntelliJ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 smtClean="0"/>
              <a:t>One of the main benefits of </a:t>
            </a:r>
            <a:r>
              <a:rPr lang="en-US" i="1" dirty="0" smtClean="0"/>
              <a:t>Maven</a:t>
            </a:r>
            <a:r>
              <a:rPr lang="en-US" dirty="0" smtClean="0"/>
              <a:t> is to automatically download dependencies</a:t>
            </a:r>
          </a:p>
          <a:p>
            <a:r>
              <a:rPr lang="en-US" dirty="0" smtClean="0"/>
              <a:t>Added on </a:t>
            </a:r>
            <a:r>
              <a:rPr lang="en-US" i="1" dirty="0" err="1" smtClean="0"/>
              <a:t>pom.xml</a:t>
            </a:r>
            <a:r>
              <a:rPr lang="en-US" dirty="0" smtClean="0"/>
              <a:t> files</a:t>
            </a:r>
          </a:p>
          <a:p>
            <a:r>
              <a:rPr lang="en-US" i="1" dirty="0" smtClean="0"/>
              <a:t>Maven</a:t>
            </a:r>
            <a:r>
              <a:rPr lang="en-US" dirty="0" smtClean="0"/>
              <a:t> will check if such dependency jar is in your “~/.m2” folder</a:t>
            </a:r>
          </a:p>
          <a:p>
            <a:pPr lvl="1"/>
            <a:r>
              <a:rPr lang="en-US" dirty="0" smtClean="0"/>
              <a:t>“~” is home folder of your user account</a:t>
            </a:r>
          </a:p>
          <a:p>
            <a:r>
              <a:rPr lang="en-US" dirty="0" smtClean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smtClean="0"/>
              <a:t>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With passing of years, it can grow large (</a:t>
            </a:r>
            <a:r>
              <a:rPr lang="en-US" dirty="0" err="1" smtClean="0"/>
              <a:t>eg</a:t>
            </a:r>
            <a:r>
              <a:rPr lang="en-US" dirty="0" smtClean="0"/>
              <a:t> 14 GB in my case)</a:t>
            </a:r>
          </a:p>
          <a:p>
            <a:r>
              <a:rPr lang="en-US" dirty="0" smtClean="0"/>
              <a:t>“.” in front of a folder/file makes it “hidden” in Mac/Linux</a:t>
            </a:r>
          </a:p>
          <a:p>
            <a:r>
              <a:rPr lang="en-US" dirty="0" smtClean="0"/>
              <a:t>The “2” just refers to old </a:t>
            </a:r>
            <a:r>
              <a:rPr lang="en-US" i="1" dirty="0" smtClean="0"/>
              <a:t>Maven</a:t>
            </a:r>
            <a:r>
              <a:rPr lang="en-US" dirty="0" smtClean="0"/>
              <a:t> 2.x version (3.x is backward compatible, but 1.x was not)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Dependency Scopes </a:t>
            </a:r>
            <a:r>
              <a:rPr lang="en-US" b="1" dirty="0" smtClean="0"/>
              <a:t>&lt;scope&gt;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compile</a:t>
            </a:r>
            <a:r>
              <a:rPr lang="en-US" dirty="0" smtClean="0"/>
              <a:t>: default one</a:t>
            </a:r>
          </a:p>
          <a:p>
            <a:r>
              <a:rPr lang="en-US" b="1" dirty="0" smtClean="0"/>
              <a:t>provided</a:t>
            </a:r>
            <a:r>
              <a:rPr lang="en-US" dirty="0" smtClean="0"/>
              <a:t>: needed at compilation, but will not be included in generated JAR/WAR files. Expected to be provided by the runtime (</a:t>
            </a:r>
            <a:r>
              <a:rPr lang="en-US" dirty="0" err="1" smtClean="0"/>
              <a:t>eg</a:t>
            </a:r>
            <a:r>
              <a:rPr lang="en-US" dirty="0" smtClean="0"/>
              <a:t>, a JEE container)</a:t>
            </a:r>
          </a:p>
          <a:p>
            <a:r>
              <a:rPr lang="en-US" b="1" dirty="0"/>
              <a:t>t</a:t>
            </a:r>
            <a:r>
              <a:rPr lang="en-US" b="1" dirty="0" smtClean="0"/>
              <a:t>est</a:t>
            </a:r>
            <a:r>
              <a:rPr lang="en-US" dirty="0" smtClean="0"/>
              <a:t>: needed only for testing, not in the generated JAR/WAR files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JUnit library to run test cases</a:t>
            </a:r>
          </a:p>
          <a:p>
            <a:r>
              <a:rPr lang="en-US" b="1" dirty="0"/>
              <a:t>i</a:t>
            </a:r>
            <a:r>
              <a:rPr lang="en-US" b="1" dirty="0" smtClean="0"/>
              <a:t>mport</a:t>
            </a:r>
            <a:r>
              <a:rPr lang="en-US" dirty="0" smtClean="0"/>
              <a:t>: used for POM dependencies, imported and embedded from the </a:t>
            </a:r>
            <a:r>
              <a:rPr lang="en-US" i="1" dirty="0" err="1" smtClean="0"/>
              <a:t>pom.xml</a:t>
            </a:r>
            <a:r>
              <a:rPr lang="en-US" dirty="0" smtClean="0"/>
              <a:t> of the dependency</a:t>
            </a:r>
          </a:p>
          <a:p>
            <a:pPr lvl="1"/>
            <a:r>
              <a:rPr lang="en-US" dirty="0" smtClean="0"/>
              <a:t>Used by libraries with many related dependencies, so you do not need to add each single of them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(BOM)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 of Spring</a:t>
            </a:r>
          </a:p>
          <a:p>
            <a:r>
              <a:rPr lang="en-US" dirty="0" smtClean="0"/>
              <a:t>Many dependencies, want to keep them in version sync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if 100 related dependencies, with same version number, then want to update version only in 1 place to get all those related dependencies updated and in sync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might use a library in many, many modules</a:t>
            </a:r>
          </a:p>
          <a:p>
            <a:r>
              <a:rPr lang="en-US" dirty="0" smtClean="0"/>
              <a:t>To avoid </a:t>
            </a:r>
            <a:r>
              <a:rPr lang="en-US" dirty="0" err="1" smtClean="0"/>
              <a:t>copy&amp;paste</a:t>
            </a:r>
            <a:r>
              <a:rPr lang="en-US" dirty="0" smtClean="0"/>
              <a:t> and maintain </a:t>
            </a:r>
            <a:r>
              <a:rPr lang="en-US" b="1" dirty="0" smtClean="0"/>
              <a:t>&lt;version&gt;</a:t>
            </a:r>
            <a:r>
              <a:rPr lang="en-US" dirty="0" smtClean="0"/>
              <a:t>/</a:t>
            </a:r>
            <a:r>
              <a:rPr lang="en-US" b="1" dirty="0" smtClean="0"/>
              <a:t>&lt;scope&gt;</a:t>
            </a:r>
            <a:r>
              <a:rPr lang="en-US" dirty="0" smtClean="0"/>
              <a:t> everywhere, </a:t>
            </a:r>
            <a:r>
              <a:rPr lang="en-US" dirty="0"/>
              <a:t>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 smtClean="0"/>
              <a:t>&gt; </a:t>
            </a:r>
            <a:r>
              <a:rPr lang="en-US" dirty="0" smtClean="0"/>
              <a:t>in a shared ancestor </a:t>
            </a:r>
            <a:r>
              <a:rPr lang="en-US" i="1" dirty="0" err="1" smtClean="0"/>
              <a:t>pom.xml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the root one</a:t>
            </a:r>
          </a:p>
          <a:p>
            <a:r>
              <a:rPr lang="en-US" dirty="0" smtClean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 in intermediate </a:t>
            </a:r>
            <a:r>
              <a:rPr lang="en-US" sz="2400" dirty="0" err="1" smtClean="0"/>
              <a:t>pom.xml</a:t>
            </a:r>
            <a:endParaRPr lang="en-US" sz="2400" dirty="0" smtClean="0"/>
          </a:p>
          <a:p>
            <a:r>
              <a:rPr lang="en-US" sz="2400" dirty="0" smtClean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       </a:t>
            </a:r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//in modules building JAR/WAR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 smtClean="0"/>
              <a:t>&gt;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 smtClean="0"/>
              <a:t>Enterprise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 smtClean="0"/>
              <a:t>Large</a:t>
            </a:r>
            <a:r>
              <a:rPr lang="en-US" dirty="0" smtClean="0"/>
              <a:t> business applications</a:t>
            </a:r>
          </a:p>
          <a:p>
            <a:pPr lvl="1"/>
            <a:r>
              <a:rPr lang="en-US" dirty="0" smtClean="0"/>
              <a:t>Tens/hundreds of people (developers/managers/</a:t>
            </a:r>
            <a:r>
              <a:rPr lang="en-US" dirty="0" err="1" smtClean="0"/>
              <a:t>etc</a:t>
            </a:r>
            <a:r>
              <a:rPr lang="en-US" dirty="0" smtClean="0"/>
              <a:t>) involved</a:t>
            </a:r>
          </a:p>
          <a:p>
            <a:pPr lvl="1"/>
            <a:r>
              <a:rPr lang="en-US" dirty="0" smtClean="0"/>
              <a:t>Many (different) processes running on many servers</a:t>
            </a:r>
          </a:p>
          <a:p>
            <a:pPr lvl="1"/>
            <a:r>
              <a:rPr lang="en-US" dirty="0" smtClean="0"/>
              <a:t>Think about Google, Amazon, Facebook, Netflix, etc.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web application</a:t>
            </a:r>
            <a:r>
              <a:rPr lang="en-US" dirty="0" smtClean="0"/>
              <a:t> is usually just the “</a:t>
            </a:r>
            <a:r>
              <a:rPr lang="en-US" i="1" dirty="0" smtClean="0"/>
              <a:t>frontend</a:t>
            </a:r>
            <a:r>
              <a:rPr lang="en-US" dirty="0" smtClean="0"/>
              <a:t>”, or a not so large application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databases,  (hundreds of) web services, load balancers, gateways,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1" y="365125"/>
            <a:ext cx="119292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&lt;</a:t>
            </a:r>
            <a:r>
              <a:rPr lang="en-US" dirty="0" err="1" smtClean="0"/>
              <a:t>dependencyManagement</a:t>
            </a:r>
            <a:r>
              <a:rPr lang="en-US" dirty="0" smtClean="0"/>
              <a:t>&gt; Confusion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93" y="1825624"/>
            <a:ext cx="11771586" cy="4843189"/>
          </a:xfrm>
        </p:spPr>
        <p:txBody>
          <a:bodyPr/>
          <a:lstStyle/>
          <a:p>
            <a:r>
              <a:rPr lang="en-US" dirty="0" smtClean="0"/>
              <a:t>You add dependencies with </a:t>
            </a:r>
            <a:r>
              <a:rPr lang="en-US" b="1" dirty="0" smtClean="0"/>
              <a:t>&lt;dependency&gt;</a:t>
            </a:r>
            <a:r>
              <a:rPr lang="en-US" dirty="0" smtClean="0"/>
              <a:t> tag inside a </a:t>
            </a:r>
            <a:r>
              <a:rPr lang="en-US" b="1" dirty="0" smtClean="0"/>
              <a:t>&lt;dependencies&gt;</a:t>
            </a:r>
            <a:r>
              <a:rPr lang="en-US" dirty="0" smtClean="0"/>
              <a:t> list</a:t>
            </a:r>
          </a:p>
          <a:p>
            <a:pPr lvl="1"/>
            <a:r>
              <a:rPr lang="en-US" dirty="0" smtClean="0"/>
              <a:t>those will be used in the application</a:t>
            </a:r>
          </a:p>
          <a:p>
            <a:r>
              <a:rPr lang="en-US" dirty="0" smtClean="0"/>
              <a:t>Configuration declarations are inside </a:t>
            </a:r>
            <a:r>
              <a:rPr lang="en-US" dirty="0"/>
              <a:t>a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 smtClean="0"/>
              <a:t>&gt;</a:t>
            </a:r>
            <a:r>
              <a:rPr lang="en-US" dirty="0" smtClean="0"/>
              <a:t>, which itself will have a </a:t>
            </a:r>
            <a:r>
              <a:rPr lang="en-US" b="1" dirty="0"/>
              <a:t>&lt;dependencies&gt;</a:t>
            </a:r>
            <a:r>
              <a:rPr lang="en-US" dirty="0"/>
              <a:t> </a:t>
            </a:r>
            <a:r>
              <a:rPr lang="en-US" dirty="0" smtClean="0"/>
              <a:t> with a list of </a:t>
            </a:r>
            <a:r>
              <a:rPr lang="en-US" b="1" dirty="0"/>
              <a:t>&lt;dependency&gt;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those are NOT used in the application… it is just configurations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b="1" dirty="0" smtClean="0"/>
              <a:t>&lt;version&gt;</a:t>
            </a:r>
            <a:r>
              <a:rPr lang="en-US" dirty="0" smtClean="0"/>
              <a:t> and </a:t>
            </a:r>
            <a:r>
              <a:rPr lang="en-US" b="1" dirty="0" smtClean="0"/>
              <a:t>&lt;scope&gt;</a:t>
            </a:r>
            <a:r>
              <a:rPr lang="en-US" dirty="0" smtClean="0"/>
              <a:t> for sub-modules)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76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Transitive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dependency JAR can have its own dependencies. </a:t>
            </a:r>
          </a:p>
          <a:p>
            <a:r>
              <a:rPr lang="en-US" dirty="0" smtClean="0"/>
              <a:t>And these  transitive dependencies can have their own dependencies, and so 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Can use IntelliJ “</a:t>
            </a:r>
            <a:r>
              <a:rPr lang="en-US" i="1" dirty="0" smtClean="0"/>
              <a:t>Maven Projects</a:t>
            </a:r>
            <a:r>
              <a:rPr lang="en-US" dirty="0" smtClean="0"/>
              <a:t>” view to see exactly what is used in a module</a:t>
            </a:r>
          </a:p>
          <a:p>
            <a:r>
              <a:rPr lang="en-US" dirty="0" smtClean="0"/>
              <a:t>For example: </a:t>
            </a:r>
            <a:r>
              <a:rPr lang="en-US" i="1" dirty="0" smtClean="0"/>
              <a:t>hibernate-core</a:t>
            </a:r>
            <a:r>
              <a:rPr lang="en-US" dirty="0" smtClean="0"/>
              <a:t> pulls in </a:t>
            </a:r>
            <a:r>
              <a:rPr lang="en-US" i="1" dirty="0" smtClean="0"/>
              <a:t>hibernate-commons-annotations</a:t>
            </a:r>
            <a:r>
              <a:rPr lang="en-US" dirty="0" smtClean="0"/>
              <a:t>, which pulls in </a:t>
            </a:r>
            <a:r>
              <a:rPr lang="en-US" i="1" dirty="0" err="1" smtClean="0"/>
              <a:t>jboss</a:t>
            </a:r>
            <a:r>
              <a:rPr lang="en-US" i="1" dirty="0" smtClean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run your apps, you just need the bytecode in the JAR of the dependencies</a:t>
            </a:r>
          </a:p>
          <a:p>
            <a:r>
              <a:rPr lang="en-US" dirty="0" smtClean="0"/>
              <a:t>For debugging, you might also want their </a:t>
            </a:r>
            <a:r>
              <a:rPr lang="en-US" i="1" dirty="0" err="1" smtClean="0"/>
              <a:t>JavaDocs</a:t>
            </a:r>
            <a:r>
              <a:rPr lang="en-US" dirty="0" smtClean="0"/>
              <a:t> and </a:t>
            </a:r>
            <a:r>
              <a:rPr lang="en-US" i="1" dirty="0" smtClean="0"/>
              <a:t>source-code</a:t>
            </a:r>
          </a:p>
          <a:p>
            <a:r>
              <a:rPr lang="en-US" dirty="0" smtClean="0"/>
              <a:t>Note: you can look at source code with right-click “</a:t>
            </a:r>
            <a:r>
              <a:rPr lang="en-US" b="1" dirty="0" smtClean="0"/>
              <a:t>Go To -&gt; Implementation(s)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need to tell IDE to download sources for the </a:t>
            </a:r>
            <a:r>
              <a:rPr lang="en-US" i="1" dirty="0" smtClean="0"/>
              <a:t>Maven</a:t>
            </a:r>
            <a:r>
              <a:rPr lang="en-US" dirty="0" smtClean="0"/>
              <a:t> dependencies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Classes can be grouped in different folders (with meaningful names), to better organize them</a:t>
            </a:r>
          </a:p>
          <a:p>
            <a:r>
              <a:rPr lang="en-US" dirty="0" smtClean="0"/>
              <a:t>Java uses </a:t>
            </a:r>
            <a:r>
              <a:rPr lang="en-US" i="1" dirty="0" smtClean="0"/>
              <a:t>packages</a:t>
            </a:r>
            <a:r>
              <a:rPr lang="en-US" dirty="0" smtClean="0"/>
              <a:t> to group related classes</a:t>
            </a:r>
          </a:p>
          <a:p>
            <a:r>
              <a:rPr lang="en-US" dirty="0" smtClean="0"/>
              <a:t>A class is identified by its </a:t>
            </a:r>
            <a:r>
              <a:rPr lang="en-US" i="1" dirty="0" smtClean="0"/>
              <a:t>name</a:t>
            </a:r>
            <a:r>
              <a:rPr lang="en-US" dirty="0" smtClean="0"/>
              <a:t> and its </a:t>
            </a:r>
            <a:r>
              <a:rPr lang="en-US" i="1" dirty="0" smtClean="0"/>
              <a:t>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err="1" smtClean="0"/>
              <a:t>java.lang.String</a:t>
            </a:r>
            <a:r>
              <a:rPr lang="en-US" dirty="0" smtClean="0"/>
              <a:t> is the class named </a:t>
            </a:r>
            <a:r>
              <a:rPr lang="en-US" i="1" dirty="0" smtClean="0"/>
              <a:t>String</a:t>
            </a:r>
            <a:r>
              <a:rPr lang="en-US" dirty="0" smtClean="0"/>
              <a:t> in package </a:t>
            </a:r>
            <a:r>
              <a:rPr lang="en-US" i="1" dirty="0" err="1" smtClean="0"/>
              <a:t>java.lang</a:t>
            </a:r>
            <a:endParaRPr lang="en-US" i="1" dirty="0" smtClean="0"/>
          </a:p>
          <a:p>
            <a:r>
              <a:rPr lang="en-US" dirty="0" smtClean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 smtClean="0"/>
              <a:t>org.tsdes.intro.jee.jpa.entity.User01</a:t>
            </a:r>
            <a:r>
              <a:rPr lang="en-US" dirty="0" smtClean="0"/>
              <a:t> must be in the file </a:t>
            </a:r>
            <a:r>
              <a:rPr lang="en-US" i="1" dirty="0" err="1" smtClean="0"/>
              <a:t>src</a:t>
            </a:r>
            <a:r>
              <a:rPr lang="en-US" i="1" dirty="0" smtClean="0"/>
              <a:t>/main/java/org/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</a:t>
            </a:r>
            <a:r>
              <a:rPr lang="en-US" i="1" dirty="0" err="1" smtClean="0"/>
              <a:t>jee</a:t>
            </a:r>
            <a:r>
              <a:rPr lang="en-US" i="1" dirty="0" smtClean="0"/>
              <a:t>/</a:t>
            </a:r>
            <a:r>
              <a:rPr lang="en-US" i="1" dirty="0" err="1" smtClean="0"/>
              <a:t>jpa</a:t>
            </a:r>
            <a:r>
              <a:rPr lang="en-US" i="1" dirty="0" smtClean="0"/>
              <a:t>/entity/User01.java</a:t>
            </a:r>
          </a:p>
          <a:p>
            <a:pPr lvl="1"/>
            <a:r>
              <a:rPr lang="en-US" dirty="0" smtClean="0"/>
              <a:t>each “.” represents a new nested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 smtClean="0"/>
              <a:t>Packages</a:t>
            </a:r>
            <a:r>
              <a:rPr lang="en-US" dirty="0" smtClean="0"/>
              <a:t> are critical to organize large projects</a:t>
            </a:r>
          </a:p>
          <a:p>
            <a:r>
              <a:rPr lang="en-US" i="1" dirty="0" smtClean="0"/>
              <a:t>Maven Modules</a:t>
            </a:r>
            <a:r>
              <a:rPr lang="en-US" dirty="0" smtClean="0"/>
              <a:t> play the same role, in which a too large project can be split in different parts</a:t>
            </a:r>
          </a:p>
          <a:p>
            <a:pPr lvl="1"/>
            <a:r>
              <a:rPr lang="en-US" dirty="0" smtClean="0"/>
              <a:t>it is just a step up compared to packages</a:t>
            </a:r>
          </a:p>
          <a:p>
            <a:r>
              <a:rPr lang="en-US" dirty="0" smtClean="0"/>
              <a:t>Modules can be built independently, and provide their own different outputs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packaged JAR/WAR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 smtClean="0"/>
              <a:t>Technically, can name a package as you want, but there are </a:t>
            </a:r>
            <a:r>
              <a:rPr lang="en-US" i="1" dirty="0" smtClean="0"/>
              <a:t>conventions</a:t>
            </a:r>
          </a:p>
          <a:p>
            <a:r>
              <a:rPr lang="en-US" dirty="0" smtClean="0"/>
              <a:t>The package prefix is usually a </a:t>
            </a:r>
            <a:r>
              <a:rPr lang="en-US" i="1" dirty="0" smtClean="0"/>
              <a:t>reversed hostname</a:t>
            </a:r>
            <a:r>
              <a:rPr lang="en-US" dirty="0" smtClean="0"/>
              <a:t>, like for example </a:t>
            </a:r>
            <a:r>
              <a:rPr lang="en-US" i="1" dirty="0" err="1" smtClean="0"/>
              <a:t>org.hibernate</a:t>
            </a:r>
            <a:endParaRPr lang="en-US" i="1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start with </a:t>
            </a:r>
            <a:r>
              <a:rPr lang="en-US" i="1" dirty="0" smtClean="0"/>
              <a:t>com.</a:t>
            </a:r>
            <a:r>
              <a:rPr lang="en-US" dirty="0" smtClean="0"/>
              <a:t>, </a:t>
            </a:r>
            <a:r>
              <a:rPr lang="en-US" i="1" dirty="0" smtClean="0"/>
              <a:t>no.</a:t>
            </a:r>
            <a:r>
              <a:rPr lang="en-US" dirty="0" smtClean="0"/>
              <a:t>, </a:t>
            </a:r>
            <a:r>
              <a:rPr lang="en-US" i="1" dirty="0" smtClean="0"/>
              <a:t>org.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followed by a name describing your project</a:t>
            </a:r>
          </a:p>
          <a:p>
            <a:r>
              <a:rPr lang="en-US" dirty="0" smtClean="0"/>
              <a:t>After the prefix, just use names meaningful for grouping your classes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org.tsdes.intro.jee.jpa.entity.User01,</a:t>
            </a:r>
            <a:r>
              <a:rPr lang="en-US" dirty="0" smtClean="0"/>
              <a:t> where </a:t>
            </a:r>
            <a:r>
              <a:rPr lang="en-US" i="1" dirty="0" err="1" smtClean="0"/>
              <a:t>org.tsdes</a:t>
            </a:r>
            <a:r>
              <a:rPr lang="en-US" dirty="0" smtClean="0"/>
              <a:t> is the prefix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Library: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to use as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  <a:r>
              <a:rPr lang="en-US" dirty="0" smtClean="0"/>
              <a:t> the prefix of your packages</a:t>
            </a:r>
          </a:p>
          <a:p>
            <a:r>
              <a:rPr lang="en-US" dirty="0" smtClean="0"/>
              <a:t>For security (</a:t>
            </a:r>
            <a:r>
              <a:rPr lang="en-US" dirty="0" err="1" smtClean="0"/>
              <a:t>eg</a:t>
            </a:r>
            <a:r>
              <a:rPr lang="en-US" dirty="0" smtClean="0"/>
              <a:t>, phishing attacks) Maven Central might require you to own the domain (</a:t>
            </a:r>
            <a:r>
              <a:rPr lang="en-US" dirty="0" err="1" smtClean="0"/>
              <a:t>eg</a:t>
            </a:r>
            <a:r>
              <a:rPr lang="en-US" dirty="0" smtClean="0"/>
              <a:t> hostname on DNS servers)  if you want to publish with a given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${}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 smtClean="0"/>
              <a:t>Used to extend the functionalities of </a:t>
            </a:r>
            <a:r>
              <a:rPr lang="en-US" i="1" dirty="0" smtClean="0"/>
              <a:t>Maven</a:t>
            </a:r>
          </a:p>
          <a:p>
            <a:r>
              <a:rPr lang="en-US" dirty="0" smtClean="0"/>
              <a:t>Plugins are downloaded and configured like any third-party library</a:t>
            </a:r>
          </a:p>
          <a:p>
            <a:r>
              <a:rPr lang="en-US" dirty="0" smtClean="0"/>
              <a:t>Many of the base functionalities of </a:t>
            </a:r>
            <a:r>
              <a:rPr lang="en-US" i="1" dirty="0" smtClean="0"/>
              <a:t>Maven</a:t>
            </a:r>
            <a:r>
              <a:rPr lang="en-US" dirty="0" smtClean="0"/>
              <a:t> are themselves represented as plugins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compile Java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Surefire and Failsafe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Surefire</a:t>
            </a:r>
            <a:r>
              <a:rPr lang="en-US" dirty="0" smtClean="0"/>
              <a:t>: plugin to run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By default, all files in </a:t>
            </a:r>
            <a:r>
              <a:rPr lang="en-US" i="1" dirty="0" err="1" smtClean="0"/>
              <a:t>src</a:t>
            </a:r>
            <a:r>
              <a:rPr lang="en-US" i="1" dirty="0" smtClean="0"/>
              <a:t>/main/test</a:t>
            </a:r>
            <a:r>
              <a:rPr lang="en-US" dirty="0" smtClean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endParaRPr lang="en-US" i="1" dirty="0" smtClean="0"/>
          </a:p>
          <a:p>
            <a:pPr lvl="1"/>
            <a:r>
              <a:rPr lang="en-US" dirty="0" smtClean="0"/>
              <a:t>Unit tests are run before the </a:t>
            </a:r>
            <a:r>
              <a:rPr lang="en-US" b="1" dirty="0" smtClean="0"/>
              <a:t>package</a:t>
            </a:r>
            <a:r>
              <a:rPr lang="en-US" dirty="0" smtClean="0"/>
              <a:t> phase</a:t>
            </a:r>
          </a:p>
          <a:p>
            <a:r>
              <a:rPr lang="en-US" i="1" dirty="0" smtClean="0"/>
              <a:t>Failsafe</a:t>
            </a:r>
            <a:r>
              <a:rPr lang="en-US" dirty="0"/>
              <a:t>: plugin to run </a:t>
            </a:r>
            <a:r>
              <a:rPr lang="en-US" i="1" dirty="0" smtClean="0"/>
              <a:t>integration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IT.java</a:t>
            </a:r>
            <a:endParaRPr lang="en-US" i="1" dirty="0"/>
          </a:p>
          <a:p>
            <a:pPr lvl="1"/>
            <a:r>
              <a:rPr lang="en-US" dirty="0" smtClean="0"/>
              <a:t>Integration </a:t>
            </a:r>
            <a:r>
              <a:rPr lang="en-US" dirty="0"/>
              <a:t>tests are run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b="1" dirty="0"/>
              <a:t>package</a:t>
            </a:r>
            <a:r>
              <a:rPr lang="en-US" dirty="0"/>
              <a:t> </a:t>
            </a:r>
            <a:r>
              <a:rPr lang="en-US" dirty="0" smtClean="0"/>
              <a:t>phase, so can use the packaged JAR/WAR files</a:t>
            </a:r>
          </a:p>
          <a:p>
            <a:r>
              <a:rPr lang="en-US" dirty="0" smtClean="0"/>
              <a:t>Note: in both cases, still writing them with JUnit</a:t>
            </a:r>
          </a:p>
          <a:p>
            <a:r>
              <a:rPr lang="en-US" b="1" dirty="0" smtClean="0"/>
              <a:t>WARNING</a:t>
            </a:r>
            <a:r>
              <a:rPr lang="en-US" dirty="0" smtClean="0"/>
              <a:t>: If you misspell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r>
              <a:rPr lang="en-US" i="1" dirty="0" smtClean="0"/>
              <a:t>/*</a:t>
            </a:r>
            <a:r>
              <a:rPr lang="en-US" i="1" dirty="0" err="1" smtClean="0"/>
              <a:t>IT.java</a:t>
            </a:r>
            <a:r>
              <a:rPr lang="en-US" dirty="0" smtClean="0"/>
              <a:t>, tests will not run from </a:t>
            </a:r>
            <a:r>
              <a:rPr lang="en-US" i="1" dirty="0" smtClean="0"/>
              <a:t>Maven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Unfortunately, nothing to do with the “real” Enterprise…</a:t>
            </a:r>
            <a:endParaRPr lang="en-US" dirty="0"/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Course </a:t>
            </a:r>
            <a:r>
              <a:rPr lang="en-US" dirty="0" err="1" smtClean="0"/>
              <a:t>Git</a:t>
            </a:r>
            <a:r>
              <a:rPr lang="en-US" dirty="0" smtClean="0"/>
              <a:t> for First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 smtClean="0"/>
              <a:t>From root folder: “</a:t>
            </a:r>
            <a:r>
              <a:rPr lang="en-US" b="1" dirty="0" err="1" smtClean="0"/>
              <a:t>mvn</a:t>
            </a:r>
            <a:r>
              <a:rPr lang="en-US" b="1" dirty="0" smtClean="0"/>
              <a:t> clean install -</a:t>
            </a:r>
            <a:r>
              <a:rPr lang="en-US" b="1" dirty="0" err="1" smtClean="0"/>
              <a:t>DskipTests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It will recursively build all the modules</a:t>
            </a:r>
          </a:p>
          <a:p>
            <a:r>
              <a:rPr lang="en-US" b="1" dirty="0"/>
              <a:t>c</a:t>
            </a:r>
            <a:r>
              <a:rPr lang="en-US" b="1" dirty="0" smtClean="0"/>
              <a:t>lean</a:t>
            </a:r>
            <a:r>
              <a:rPr lang="en-US" dirty="0" smtClean="0"/>
              <a:t>: just make sure you start from a clean state</a:t>
            </a:r>
          </a:p>
          <a:p>
            <a:r>
              <a:rPr lang="en-US" b="1" dirty="0"/>
              <a:t>i</a:t>
            </a:r>
            <a:r>
              <a:rPr lang="en-US" b="1" dirty="0" smtClean="0"/>
              <a:t>nstall</a:t>
            </a:r>
            <a:r>
              <a:rPr lang="en-US" dirty="0" smtClean="0"/>
              <a:t>: it executes all previous phases, including </a:t>
            </a:r>
            <a:r>
              <a:rPr lang="en-US" b="1" dirty="0" smtClean="0"/>
              <a:t>compile</a:t>
            </a:r>
            <a:r>
              <a:rPr lang="en-US" dirty="0" smtClean="0"/>
              <a:t> and </a:t>
            </a:r>
            <a:r>
              <a:rPr lang="en-US" b="1" dirty="0" smtClean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 smtClean="0"/>
              <a:t>DskipTests</a:t>
            </a:r>
            <a:r>
              <a:rPr lang="en-US" dirty="0" smtClean="0"/>
              <a:t>: avoid running tests</a:t>
            </a:r>
          </a:p>
          <a:p>
            <a:r>
              <a:rPr lang="en-US" dirty="0" smtClean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JPA: Java Persistence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Object-Relational </a:t>
            </a:r>
            <a:r>
              <a:rPr lang="en-US" dirty="0" smtClean="0"/>
              <a:t>M</a:t>
            </a:r>
            <a:r>
              <a:rPr lang="en-US" smtClean="0"/>
              <a:t>apping</a:t>
            </a:r>
            <a:r>
              <a:rPr lang="en-US"/>
              <a:t> </a:t>
            </a:r>
            <a:r>
              <a:rPr lang="en-US" smtClean="0"/>
              <a:t>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Mapping data from SQL Databases (DB)</a:t>
            </a:r>
          </a:p>
          <a:p>
            <a:r>
              <a:rPr lang="en-US" dirty="0" smtClean="0"/>
              <a:t>In your programs, using Java classes to represent data from DB</a:t>
            </a:r>
          </a:p>
          <a:p>
            <a:r>
              <a:rPr lang="en-US" dirty="0" smtClean="0"/>
              <a:t>Idea of JPA: define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 in the DB, and let the JPA framework do all the work to read/write to/from DB when modify the </a:t>
            </a:r>
            <a:r>
              <a:rPr lang="en-US" i="1" dirty="0" smtClean="0"/>
              <a:t>@Entity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In theory, no need of SQL. But still might want to use in some cases (</a:t>
            </a:r>
            <a:r>
              <a:rPr lang="en-US" dirty="0" err="1" smtClean="0"/>
              <a:t>eg</a:t>
            </a:r>
            <a:r>
              <a:rPr lang="en-US" dirty="0" smtClean="0"/>
              <a:t>, for complex queries), or when the JPA implementation gives </a:t>
            </a:r>
            <a:r>
              <a:rPr lang="en-US" i="1" dirty="0" smtClean="0"/>
              <a:t>weird</a:t>
            </a:r>
            <a:r>
              <a:rPr lang="en-US" dirty="0" smtClean="0"/>
              <a:t> results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implementation</a:t>
            </a:r>
          </a:p>
          <a:p>
            <a:r>
              <a:rPr lang="en-US" dirty="0" smtClean="0"/>
              <a:t>Most popular in Java</a:t>
            </a:r>
          </a:p>
          <a:p>
            <a:pPr lvl="1"/>
            <a:r>
              <a:rPr lang="en-US" dirty="0" smtClean="0"/>
              <a:t>Default in JEE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SpringBoot</a:t>
            </a:r>
            <a:endParaRPr lang="en-US" dirty="0" smtClean="0"/>
          </a:p>
          <a:p>
            <a:r>
              <a:rPr lang="en-US" dirty="0" smtClean="0"/>
              <a:t>As a library, can be used in any Java program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not necessarily in EE or Spring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/main/resources/META-INF/</a:t>
            </a:r>
            <a:r>
              <a:rPr lang="en-US" b="1" dirty="0" err="1" smtClean="0"/>
              <a:t>persistence.xml</a:t>
            </a:r>
            <a:endParaRPr lang="en-US" b="1" dirty="0" smtClean="0"/>
          </a:p>
          <a:p>
            <a:pPr lvl="1"/>
            <a:r>
              <a:rPr lang="en-US" dirty="0" smtClean="0"/>
              <a:t>Configuration file for JPA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 smtClean="0"/>
              <a:t>Given an existing DB, need to write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</a:t>
            </a:r>
          </a:p>
          <a:p>
            <a:r>
              <a:rPr lang="en-US" dirty="0" smtClean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</a:t>
            </a:r>
            <a:r>
              <a:rPr lang="en-US" dirty="0" smtClean="0"/>
              <a:t>classes first, and generate the schemas automatically afterwards</a:t>
            </a:r>
          </a:p>
          <a:p>
            <a:pPr lvl="1"/>
            <a:r>
              <a:rPr lang="en-US" dirty="0" smtClean="0"/>
              <a:t>Easier when you are more familiar with Java than SQL</a:t>
            </a:r>
          </a:p>
          <a:p>
            <a:pPr lvl="1"/>
            <a:r>
              <a:rPr lang="en-US" dirty="0" smtClean="0"/>
              <a:t>Good for prototyping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i="1" dirty="0" smtClean="0"/>
              <a:t>@Entity</a:t>
            </a:r>
            <a:r>
              <a:rPr lang="en-US" dirty="0" smtClean="0"/>
              <a:t> classes we will not use </a:t>
            </a:r>
            <a:r>
              <a:rPr lang="en-US" i="1" dirty="0" smtClean="0"/>
              <a:t>primitive</a:t>
            </a:r>
            <a:r>
              <a:rPr lang="en-US" dirty="0" smtClean="0"/>
              <a:t> types like </a:t>
            </a:r>
            <a:r>
              <a:rPr lang="en-US" b="1" dirty="0" err="1" smtClean="0"/>
              <a:t>int</a:t>
            </a:r>
            <a:r>
              <a:rPr lang="en-US" dirty="0" smtClean="0"/>
              <a:t> and </a:t>
            </a:r>
            <a:r>
              <a:rPr lang="en-US" b="1" dirty="0" smtClean="0"/>
              <a:t>long</a:t>
            </a:r>
          </a:p>
          <a:p>
            <a:r>
              <a:rPr lang="en-US" dirty="0" smtClean="0"/>
              <a:t>We use wrapped objects from </a:t>
            </a:r>
            <a:r>
              <a:rPr lang="en-US" i="1" dirty="0" smtClean="0"/>
              <a:t>java.lang.*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err="1" smtClean="0"/>
              <a:t>java.lang.Integer</a:t>
            </a:r>
            <a:r>
              <a:rPr lang="en-US" dirty="0" smtClean="0"/>
              <a:t> instead of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r>
              <a:rPr lang="en-US" dirty="0" smtClean="0"/>
              <a:t>Reason: need to handle the case of database columns being </a:t>
            </a:r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which would not be possible with primitive types</a:t>
            </a:r>
          </a:p>
          <a:p>
            <a:r>
              <a:rPr lang="en-US" dirty="0" smtClean="0"/>
              <a:t>Note: Java can do automated (un)boxing of primitive types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smtClean="0"/>
              <a:t>Integer x = 0;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as 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 smtClean="0"/>
              <a:t>We will start using </a:t>
            </a:r>
            <a:r>
              <a:rPr lang="en-US" i="1" dirty="0" smtClean="0"/>
              <a:t>Hibernate</a:t>
            </a:r>
            <a:r>
              <a:rPr lang="en-US" dirty="0" smtClean="0"/>
              <a:t> as a library in a Java SE context</a:t>
            </a:r>
          </a:p>
          <a:p>
            <a:r>
              <a:rPr lang="en-US" dirty="0" smtClean="0"/>
              <a:t>We will need to start/commit/close </a:t>
            </a:r>
            <a:r>
              <a:rPr lang="en-US" i="1" dirty="0" smtClean="0"/>
              <a:t>transactions</a:t>
            </a:r>
            <a:r>
              <a:rPr lang="en-US" dirty="0" smtClean="0"/>
              <a:t> manually</a:t>
            </a:r>
          </a:p>
          <a:p>
            <a:r>
              <a:rPr lang="en-US" dirty="0" smtClean="0"/>
              <a:t>Later, we will use Hibernate/JPA in a JEE container (</a:t>
            </a:r>
            <a:r>
              <a:rPr lang="en-US" i="1" dirty="0" err="1" smtClean="0"/>
              <a:t>WildFly</a:t>
            </a:r>
            <a:r>
              <a:rPr lang="en-US" dirty="0" smtClean="0"/>
              <a:t>), where transactions will be handled </a:t>
            </a:r>
            <a:r>
              <a:rPr lang="en-US" i="1" dirty="0" smtClean="0"/>
              <a:t>automatically</a:t>
            </a:r>
          </a:p>
          <a:p>
            <a:r>
              <a:rPr lang="en-US" dirty="0" smtClean="0"/>
              <a:t>Using an </a:t>
            </a:r>
            <a:r>
              <a:rPr lang="en-US" i="1" dirty="0" smtClean="0"/>
              <a:t>embedded</a:t>
            </a:r>
            <a:r>
              <a:rPr lang="en-US" dirty="0" smtClean="0"/>
              <a:t> database like H2</a:t>
            </a:r>
          </a:p>
          <a:p>
            <a:pPr lvl="1"/>
            <a:r>
              <a:rPr lang="en-US" dirty="0" smtClean="0"/>
              <a:t>typically used for testing</a:t>
            </a:r>
          </a:p>
          <a:p>
            <a:pPr lvl="1"/>
            <a:r>
              <a:rPr lang="en-US" dirty="0" smtClean="0"/>
              <a:t>we will see </a:t>
            </a:r>
            <a:r>
              <a:rPr lang="en-US" i="1" dirty="0" err="1" smtClean="0"/>
              <a:t>Postgres</a:t>
            </a:r>
            <a:r>
              <a:rPr lang="en-US" dirty="0" smtClean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/entity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/table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/embedded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/attribute</a:t>
            </a:r>
          </a:p>
          <a:p>
            <a:r>
              <a:rPr lang="en-US" dirty="0" smtClean="0"/>
              <a:t>Exercises for Lesson 01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1 vs Enterprise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 smtClean="0"/>
              <a:t>In this E1 course, we start from building a web application that can use a SQL database</a:t>
            </a:r>
          </a:p>
          <a:p>
            <a:r>
              <a:rPr lang="en-US" dirty="0" smtClean="0"/>
              <a:t>In E2 next semester, we will look more into the backend, with </a:t>
            </a:r>
            <a:r>
              <a:rPr lang="en-US" i="1" dirty="0" smtClean="0"/>
              <a:t>RESTful</a:t>
            </a:r>
            <a:r>
              <a:rPr lang="en-US" dirty="0" smtClean="0"/>
              <a:t> APIs and </a:t>
            </a:r>
            <a:r>
              <a:rPr lang="en-US" i="1" dirty="0" err="1" smtClean="0"/>
              <a:t>microservices</a:t>
            </a:r>
            <a:endParaRPr lang="en-US" i="1" dirty="0" smtClean="0"/>
          </a:p>
          <a:p>
            <a:r>
              <a:rPr lang="en-US" dirty="0" smtClean="0"/>
              <a:t>We focus more on backend than frontend, but still we will build full-stack applications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1 vs Web Development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 smtClean="0"/>
              <a:t>In “</a:t>
            </a:r>
            <a:r>
              <a:rPr lang="en-US" i="1" dirty="0" smtClean="0"/>
              <a:t>Web Development and API Design</a:t>
            </a:r>
            <a:r>
              <a:rPr lang="en-US" dirty="0" smtClean="0"/>
              <a:t>” (WDAD) we focus on modern frontend with </a:t>
            </a:r>
            <a:r>
              <a:rPr lang="en-US" i="1" dirty="0" smtClean="0"/>
              <a:t>client-side</a:t>
            </a:r>
            <a:r>
              <a:rPr lang="en-US" dirty="0" smtClean="0"/>
              <a:t> rendering using </a:t>
            </a:r>
            <a:r>
              <a:rPr lang="en-US" i="1" dirty="0" smtClean="0"/>
              <a:t>Single-Page-Applications</a:t>
            </a:r>
            <a:r>
              <a:rPr lang="en-US" dirty="0" smtClean="0"/>
              <a:t> (SPA), written in JavaScript</a:t>
            </a:r>
          </a:p>
          <a:p>
            <a:pPr lvl="1"/>
            <a:r>
              <a:rPr lang="en-US" dirty="0" smtClean="0"/>
              <a:t>plus intro to </a:t>
            </a:r>
            <a:r>
              <a:rPr lang="en-US" i="1" dirty="0" smtClean="0"/>
              <a:t>REST</a:t>
            </a:r>
            <a:r>
              <a:rPr lang="en-US" dirty="0" smtClean="0"/>
              <a:t> and </a:t>
            </a:r>
            <a:r>
              <a:rPr lang="en-US" i="1" dirty="0" err="1" smtClean="0"/>
              <a:t>GraphQL</a:t>
            </a:r>
            <a:endParaRPr lang="en-US" i="1" dirty="0" smtClean="0"/>
          </a:p>
          <a:p>
            <a:r>
              <a:rPr lang="en-US" dirty="0" smtClean="0"/>
              <a:t>E1 looks at the more </a:t>
            </a:r>
            <a:r>
              <a:rPr lang="en-US" i="1" dirty="0" smtClean="0"/>
              <a:t>historical</a:t>
            </a:r>
            <a:r>
              <a:rPr lang="en-US" dirty="0" smtClean="0"/>
              <a:t> perspective of </a:t>
            </a:r>
            <a:r>
              <a:rPr lang="en-US" i="1" dirty="0" smtClean="0"/>
              <a:t>server-side</a:t>
            </a:r>
            <a:r>
              <a:rPr lang="en-US" dirty="0" smtClean="0"/>
              <a:t> rendering with no JS (just HTML/CSS) </a:t>
            </a:r>
          </a:p>
          <a:p>
            <a:r>
              <a:rPr lang="en-US" dirty="0" smtClean="0"/>
              <a:t>WDAD can be seen as a course between E1 and E2</a:t>
            </a:r>
          </a:p>
          <a:p>
            <a:pPr lvl="1"/>
            <a:r>
              <a:rPr lang="en-US" dirty="0" smtClean="0"/>
              <a:t>although most of you are taking it in parallel with 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3523</Words>
  <Application>Microsoft Office PowerPoint</Application>
  <PresentationFormat>Widescreen</PresentationFormat>
  <Paragraphs>422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ＭＳ Ｐゴシック</vt:lpstr>
      <vt:lpstr>Arial</vt:lpstr>
      <vt:lpstr>Calibri</vt:lpstr>
      <vt:lpstr>Calibri Light</vt:lpstr>
      <vt:lpstr>Courier New</vt:lpstr>
      <vt:lpstr>Mangal</vt:lpstr>
      <vt:lpstr>Times New Roman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system, recalled 436,000 vehicles</vt:lpstr>
      <vt:lpstr>Knight Capital Group 2012</vt:lpstr>
      <vt:lpstr>PowerPoint Presentation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&lt;dependencyManagement&gt; Confusion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280</cp:revision>
  <cp:lastPrinted>2017-12-21T12:07:11Z</cp:lastPrinted>
  <dcterms:created xsi:type="dcterms:W3CDTF">2017-12-10T14:32:25Z</dcterms:created>
  <dcterms:modified xsi:type="dcterms:W3CDTF">2019-12-17T14:47:03Z</dcterms:modified>
</cp:coreProperties>
</file>